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61" r:id="rId4"/>
    <p:sldId id="260" r:id="rId5"/>
    <p:sldId id="262" r:id="rId6"/>
    <p:sldId id="258" r:id="rId7"/>
    <p:sldId id="257" r:id="rId8"/>
    <p:sldId id="263" r:id="rId9"/>
    <p:sldId id="264" r:id="rId10"/>
    <p:sldId id="265" r:id="rId11"/>
    <p:sldId id="266" r:id="rId12"/>
  </p:sldIdLst>
  <p:sldSz cx="12192000" cy="12188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04" userDrawn="1">
          <p15:clr>
            <a:srgbClr val="A4A3A4"/>
          </p15:clr>
        </p15:guide>
        <p15:guide id="3" orient="horz" pos="6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86B"/>
    <a:srgbClr val="51CAC4"/>
    <a:srgbClr val="E9F0FB"/>
    <a:srgbClr val="C76363"/>
    <a:srgbClr val="FB807F"/>
    <a:srgbClr val="ADD5A2"/>
    <a:srgbClr val="98B9E4"/>
    <a:srgbClr val="E2C5FF"/>
    <a:srgbClr val="ACD8A3"/>
    <a:srgbClr val="FFF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73"/>
    <p:restoredTop sz="92819"/>
  </p:normalViewPr>
  <p:slideViewPr>
    <p:cSldViewPr snapToGrid="0" snapToObjects="1" showGuides="1">
      <p:cViewPr>
        <p:scale>
          <a:sx n="49" d="100"/>
          <a:sy n="49" d="100"/>
        </p:scale>
        <p:origin x="1576" y="328"/>
      </p:cViewPr>
      <p:guideLst>
        <p:guide pos="2904"/>
        <p:guide orient="horz" pos="6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94792"/>
            <a:ext cx="10363200" cy="424351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6401956"/>
            <a:ext cx="9144000" cy="2942810"/>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29104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6297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8942"/>
            <a:ext cx="2628900" cy="103294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648942"/>
            <a:ext cx="7734300" cy="103294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81081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27186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3038745"/>
            <a:ext cx="10515600" cy="5070212"/>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8156923"/>
            <a:ext cx="10515600" cy="2666305"/>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FAF51E-3BB4-B748-80A8-4C7163F880A9}"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15991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AF51E-3BB4-B748-80A8-4C7163F880A9}"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8039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8945"/>
            <a:ext cx="10515600" cy="23559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987956"/>
            <a:ext cx="5157787"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39789" y="4452307"/>
            <a:ext cx="5157787"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987956"/>
            <a:ext cx="5183188"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1" y="4452307"/>
            <a:ext cx="5183188"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AF51E-3BB4-B748-80A8-4C7163F880A9}" type="datetimeFigureOut">
              <a:rPr lang="en-US" smtClean="0"/>
              <a:t>8/4/20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42812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FAF51E-3BB4-B748-80A8-4C7163F880A9}" type="datetimeFigureOut">
              <a:rPr lang="en-US" smtClean="0"/>
              <a:t>8/4/20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025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AF51E-3BB4-B748-80A8-4C7163F880A9}" type="datetimeFigureOut">
              <a:rPr lang="en-US" smtClean="0"/>
              <a:t>8/4/20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67719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754968"/>
            <a:ext cx="6172200" cy="866196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135981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754968"/>
            <a:ext cx="6172200" cy="866196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713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8945"/>
            <a:ext cx="10515600" cy="23559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3244711"/>
            <a:ext cx="10515600" cy="7733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11297238"/>
            <a:ext cx="2743200"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97FAF51E-3BB4-B748-80A8-4C7163F880A9}" type="datetimeFigureOut">
              <a:rPr lang="en-US" smtClean="0"/>
              <a:t>8/4/20</a:t>
            </a:fld>
            <a:endParaRPr lang="en-US"/>
          </a:p>
        </p:txBody>
      </p:sp>
      <p:sp>
        <p:nvSpPr>
          <p:cNvPr id="5" name="Footer Placeholder 4"/>
          <p:cNvSpPr>
            <a:spLocks noGrp="1"/>
          </p:cNvSpPr>
          <p:nvPr>
            <p:ph type="ftr" sz="quarter" idx="3"/>
          </p:nvPr>
        </p:nvSpPr>
        <p:spPr>
          <a:xfrm>
            <a:off x="4038600" y="11297238"/>
            <a:ext cx="4114800"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1297238"/>
            <a:ext cx="2743200"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39EB44A8-0125-F745-B346-EECBEBDCA878}" type="slidenum">
              <a:rPr lang="en-US" smtClean="0"/>
              <a:t>‹#›</a:t>
            </a:fld>
            <a:endParaRPr lang="en-US"/>
          </a:p>
        </p:txBody>
      </p:sp>
    </p:spTree>
    <p:extLst>
      <p:ext uri="{BB962C8B-B14F-4D97-AF65-F5344CB8AC3E}">
        <p14:creationId xmlns:p14="http://schemas.microsoft.com/office/powerpoint/2010/main" val="144637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tiff"/><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8.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9.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6.wdp"/><Relationship Id="rId4" Type="http://schemas.openxmlformats.org/officeDocument/2006/relationships/image" Target="../media/image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94310" y="9759840"/>
            <a:ext cx="2106484" cy="20616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493121" y="7384727"/>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flipH="1">
            <a:off x="2014780" y="9977519"/>
            <a:ext cx="2117771" cy="502324"/>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70148" y="7502264"/>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flipH="1">
            <a:off x="2005724" y="7801036"/>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377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6002F3-0087-654E-A22E-00C9898E033F}"/>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t="69465" r="18743" b="-4419"/>
          <a:stretch/>
        </p:blipFill>
        <p:spPr bwMode="auto">
          <a:xfrm>
            <a:off x="265338" y="3796606"/>
            <a:ext cx="4555602" cy="149982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3">
            <a:extLst>
              <a:ext uri="{28A0092B-C50C-407E-A947-70E740481C1C}">
                <a14:useLocalDpi xmlns:a14="http://schemas.microsoft.com/office/drawing/2010/main" val="0"/>
              </a:ext>
            </a:extLst>
          </a:blip>
          <a:srcRect r="10179"/>
          <a:stretch/>
        </p:blipFill>
        <p:spPr>
          <a:xfrm>
            <a:off x="108885" y="1074184"/>
            <a:ext cx="4357070" cy="2353032"/>
          </a:xfrm>
          <a:prstGeom prst="rect">
            <a:avLst/>
          </a:prstGeom>
        </p:spPr>
      </p:pic>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3">
            <a:extLst>
              <a:ext uri="{28A0092B-C50C-407E-A947-70E740481C1C}">
                <a14:useLocalDpi xmlns:a14="http://schemas.microsoft.com/office/drawing/2010/main" val="0"/>
              </a:ext>
            </a:extLst>
          </a:blip>
          <a:srcRect l="89387" t="33174" r="2" b="33652"/>
          <a:stretch/>
        </p:blipFill>
        <p:spPr>
          <a:xfrm>
            <a:off x="695739" y="274083"/>
            <a:ext cx="527588" cy="800100"/>
          </a:xfrm>
          <a:prstGeom prst="rect">
            <a:avLst/>
          </a:prstGeom>
        </p:spPr>
      </p:pic>
      <p:grpSp>
        <p:nvGrpSpPr>
          <p:cNvPr id="2" name="Group 1">
            <a:extLst>
              <a:ext uri="{FF2B5EF4-FFF2-40B4-BE49-F238E27FC236}">
                <a16:creationId xmlns:a16="http://schemas.microsoft.com/office/drawing/2014/main" id="{9AE15829-F9D8-3243-B969-981F7B839A72}"/>
              </a:ext>
            </a:extLst>
          </p:cNvPr>
          <p:cNvGrpSpPr/>
          <p:nvPr/>
        </p:nvGrpSpPr>
        <p:grpSpPr>
          <a:xfrm>
            <a:off x="271688" y="5078575"/>
            <a:ext cx="7726046" cy="2989661"/>
            <a:chOff x="4465955" y="369333"/>
            <a:chExt cx="7726046" cy="2989661"/>
          </a:xfrm>
        </p:grpSpPr>
        <p:pic>
          <p:nvPicPr>
            <p:cNvPr id="5" name="Picture 4">
              <a:extLst>
                <a:ext uri="{FF2B5EF4-FFF2-40B4-BE49-F238E27FC236}">
                  <a16:creationId xmlns:a16="http://schemas.microsoft.com/office/drawing/2014/main" id="{572CD06D-6350-9B48-9949-E68EE502907A}"/>
                </a:ext>
              </a:extLst>
            </p:cNvPr>
            <p:cNvPicPr>
              <a:picLocks noChangeAspect="1"/>
            </p:cNvPicPr>
            <p:nvPr/>
          </p:nvPicPr>
          <p:blipFill rotWithShape="1">
            <a:blip r:embed="rId2">
              <a:extLst>
                <a:ext uri="{28A0092B-C50C-407E-A947-70E740481C1C}">
                  <a14:useLocalDpi xmlns:a14="http://schemas.microsoft.com/office/drawing/2010/main" val="0"/>
                </a:ext>
              </a:extLst>
            </a:blip>
            <a:srcRect t="6243" b="31421"/>
            <a:stretch/>
          </p:blipFill>
          <p:spPr bwMode="auto">
            <a:xfrm>
              <a:off x="4465955" y="369334"/>
              <a:ext cx="7726046" cy="2989660"/>
            </a:xfrm>
            <a:prstGeom prst="rect">
              <a:avLst/>
            </a:prstGeom>
            <a:ln>
              <a:noFill/>
            </a:ln>
            <a:extLst>
              <a:ext uri="{53640926-AAD7-44D8-BBD7-CCE9431645EC}">
                <a14:shadowObscured xmlns:a14="http://schemas.microsoft.com/office/drawing/2010/main"/>
              </a:ext>
            </a:extLst>
          </p:spPr>
        </p:pic>
        <p:cxnSp>
          <p:nvCxnSpPr>
            <p:cNvPr id="8" name="Straight Connector 7">
              <a:extLst>
                <a:ext uri="{FF2B5EF4-FFF2-40B4-BE49-F238E27FC236}">
                  <a16:creationId xmlns:a16="http://schemas.microsoft.com/office/drawing/2014/main" id="{F4ECA72B-2741-3A45-B337-CDAE4003FAF2}"/>
                </a:ext>
              </a:extLst>
            </p:cNvPr>
            <p:cNvCxnSpPr>
              <a:cxnSpLocks/>
            </p:cNvCxnSpPr>
            <p:nvPr/>
          </p:nvCxnSpPr>
          <p:spPr>
            <a:xfrm>
              <a:off x="4505325" y="369333"/>
              <a:ext cx="7639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D46A9C5C-0D60-CF4A-A0B3-684060D413EF}"/>
              </a:ext>
            </a:extLst>
          </p:cNvPr>
          <p:cNvSpPr txBox="1"/>
          <p:nvPr/>
        </p:nvSpPr>
        <p:spPr>
          <a:xfrm>
            <a:off x="-13280" y="1"/>
            <a:ext cx="362600" cy="523220"/>
          </a:xfrm>
          <a:prstGeom prst="rect">
            <a:avLst/>
          </a:prstGeom>
          <a:noFill/>
        </p:spPr>
        <p:txBody>
          <a:bodyPr wrap="none" rtlCol="0">
            <a:spAutoFit/>
          </a:bodyPr>
          <a:lstStyle/>
          <a:p>
            <a:r>
              <a:rPr lang="en-US" sz="2800" b="1" dirty="0"/>
              <a:t>a</a:t>
            </a:r>
          </a:p>
        </p:txBody>
      </p:sp>
      <p:sp>
        <p:nvSpPr>
          <p:cNvPr id="16" name="TextBox 15">
            <a:extLst>
              <a:ext uri="{FF2B5EF4-FFF2-40B4-BE49-F238E27FC236}">
                <a16:creationId xmlns:a16="http://schemas.microsoft.com/office/drawing/2014/main" id="{946F1098-23F1-4043-B7BD-C3206F7F6BBF}"/>
              </a:ext>
            </a:extLst>
          </p:cNvPr>
          <p:cNvSpPr txBox="1"/>
          <p:nvPr/>
        </p:nvSpPr>
        <p:spPr>
          <a:xfrm>
            <a:off x="4134711" y="1"/>
            <a:ext cx="377026" cy="523220"/>
          </a:xfrm>
          <a:prstGeom prst="rect">
            <a:avLst/>
          </a:prstGeom>
          <a:noFill/>
        </p:spPr>
        <p:txBody>
          <a:bodyPr wrap="none" rtlCol="0">
            <a:spAutoFit/>
          </a:bodyPr>
          <a:lstStyle/>
          <a:p>
            <a:r>
              <a:rPr lang="en-US" sz="2800" b="1" dirty="0"/>
              <a:t>b</a:t>
            </a:r>
          </a:p>
        </p:txBody>
      </p:sp>
      <p:grpSp>
        <p:nvGrpSpPr>
          <p:cNvPr id="3" name="Group 2">
            <a:extLst>
              <a:ext uri="{FF2B5EF4-FFF2-40B4-BE49-F238E27FC236}">
                <a16:creationId xmlns:a16="http://schemas.microsoft.com/office/drawing/2014/main" id="{A9E1B2D2-CED5-0645-BE98-88ED77279FB9}"/>
              </a:ext>
            </a:extLst>
          </p:cNvPr>
          <p:cNvGrpSpPr/>
          <p:nvPr/>
        </p:nvGrpSpPr>
        <p:grpSpPr>
          <a:xfrm>
            <a:off x="4785193" y="419303"/>
            <a:ext cx="3260092" cy="4530767"/>
            <a:chOff x="4437623" y="138012"/>
            <a:chExt cx="2939716" cy="4042102"/>
          </a:xfrm>
        </p:grpSpPr>
        <p:pic>
          <p:nvPicPr>
            <p:cNvPr id="18" name="Picture 17" descr="A picture containing room&#10;&#10;Description automatically generated">
              <a:extLst>
                <a:ext uri="{FF2B5EF4-FFF2-40B4-BE49-F238E27FC236}">
                  <a16:creationId xmlns:a16="http://schemas.microsoft.com/office/drawing/2014/main" id="{1D8F2CA8-62F4-9040-8D5E-AC63E71AC517}"/>
                </a:ext>
              </a:extLst>
            </p:cNvPr>
            <p:cNvPicPr>
              <a:picLocks noChangeAspect="1"/>
            </p:cNvPicPr>
            <p:nvPr/>
          </p:nvPicPr>
          <p:blipFill rotWithShape="1">
            <a:blip r:embed="rId4"/>
            <a:srcRect l="28748" r="43071" b="21397"/>
            <a:stretch/>
          </p:blipFill>
          <p:spPr>
            <a:xfrm>
              <a:off x="4437623" y="305299"/>
              <a:ext cx="2939716" cy="3874815"/>
            </a:xfrm>
            <a:prstGeom prst="rect">
              <a:avLst/>
            </a:prstGeom>
          </p:spPr>
        </p:pic>
        <p:pic>
          <p:nvPicPr>
            <p:cNvPr id="10" name="Picture 9" descr="A picture containing room&#10;&#10;Description automatically generated">
              <a:extLst>
                <a:ext uri="{FF2B5EF4-FFF2-40B4-BE49-F238E27FC236}">
                  <a16:creationId xmlns:a16="http://schemas.microsoft.com/office/drawing/2014/main" id="{C48927D7-5223-B446-AB68-2990972F3447}"/>
                </a:ext>
              </a:extLst>
            </p:cNvPr>
            <p:cNvPicPr>
              <a:picLocks noChangeAspect="1"/>
            </p:cNvPicPr>
            <p:nvPr/>
          </p:nvPicPr>
          <p:blipFill rotWithShape="1">
            <a:blip r:embed="rId4"/>
            <a:srcRect l="32191" t="82028" r="59841" b="-1018"/>
            <a:stretch/>
          </p:blipFill>
          <p:spPr>
            <a:xfrm>
              <a:off x="4484487" y="138012"/>
              <a:ext cx="831272" cy="936171"/>
            </a:xfrm>
            <a:prstGeom prst="rect">
              <a:avLst/>
            </a:prstGeom>
          </p:spPr>
        </p:pic>
      </p:grpSp>
      <p:sp>
        <p:nvSpPr>
          <p:cNvPr id="17" name="TextBox 16">
            <a:extLst>
              <a:ext uri="{FF2B5EF4-FFF2-40B4-BE49-F238E27FC236}">
                <a16:creationId xmlns:a16="http://schemas.microsoft.com/office/drawing/2014/main" id="{C1667012-8992-8049-8EC4-E50831B9ACE2}"/>
              </a:ext>
            </a:extLst>
          </p:cNvPr>
          <p:cNvSpPr txBox="1"/>
          <p:nvPr/>
        </p:nvSpPr>
        <p:spPr>
          <a:xfrm>
            <a:off x="-1257" y="3311090"/>
            <a:ext cx="335348" cy="523220"/>
          </a:xfrm>
          <a:prstGeom prst="rect">
            <a:avLst/>
          </a:prstGeom>
          <a:noFill/>
        </p:spPr>
        <p:txBody>
          <a:bodyPr wrap="none" rtlCol="0">
            <a:spAutoFit/>
          </a:bodyPr>
          <a:lstStyle/>
          <a:p>
            <a:r>
              <a:rPr lang="en-US" sz="2800" b="1" dirty="0"/>
              <a:t>c</a:t>
            </a:r>
          </a:p>
        </p:txBody>
      </p:sp>
    </p:spTree>
    <p:extLst>
      <p:ext uri="{BB962C8B-B14F-4D97-AF65-F5344CB8AC3E}">
        <p14:creationId xmlns:p14="http://schemas.microsoft.com/office/powerpoint/2010/main" val="108720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01D04D-3D59-814D-B358-0AC21281131D}"/>
              </a:ext>
            </a:extLst>
          </p:cNvPr>
          <p:cNvPicPr>
            <a:picLocks noChangeAspect="1"/>
          </p:cNvPicPr>
          <p:nvPr/>
        </p:nvPicPr>
        <p:blipFill>
          <a:blip r:embed="rId2"/>
          <a:stretch>
            <a:fillRect/>
          </a:stretch>
        </p:blipFill>
        <p:spPr>
          <a:xfrm>
            <a:off x="-15548758" y="-886085"/>
            <a:ext cx="12192000" cy="6103371"/>
          </a:xfrm>
          <a:prstGeom prst="rect">
            <a:avLst/>
          </a:prstGeom>
        </p:spPr>
      </p:pic>
      <p:pic>
        <p:nvPicPr>
          <p:cNvPr id="1026" name="Picture 2">
            <a:extLst>
              <a:ext uri="{FF2B5EF4-FFF2-40B4-BE49-F238E27FC236}">
                <a16:creationId xmlns:a16="http://schemas.microsoft.com/office/drawing/2014/main" id="{5F75A411-0660-D145-B1DC-31BA27631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2607" y="6971539"/>
            <a:ext cx="8496300" cy="76581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AE8018A6-7F50-CB42-A9F6-B8763C19008B}"/>
              </a:ext>
            </a:extLst>
          </p:cNvPr>
          <p:cNvGrpSpPr/>
          <p:nvPr/>
        </p:nvGrpSpPr>
        <p:grpSpPr>
          <a:xfrm>
            <a:off x="15612779" y="-2477733"/>
            <a:ext cx="4693739" cy="5800725"/>
            <a:chOff x="2492360" y="4837289"/>
            <a:chExt cx="4693739" cy="5800725"/>
          </a:xfrm>
        </p:grpSpPr>
        <p:pic>
          <p:nvPicPr>
            <p:cNvPr id="1032" name="Picture 8" descr="Graphic Design - Danny J Shaw | Shell artwork, Shell drawing ...">
              <a:extLst>
                <a:ext uri="{FF2B5EF4-FFF2-40B4-BE49-F238E27FC236}">
                  <a16:creationId xmlns:a16="http://schemas.microsoft.com/office/drawing/2014/main" id="{66E24916-FB44-0847-94E2-50C5900CCD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49" t="47493" r="33673" b="16736"/>
            <a:stretch/>
          </p:blipFill>
          <p:spPr bwMode="auto">
            <a:xfrm rot="15630100">
              <a:off x="2322899" y="5774814"/>
              <a:ext cx="5800725" cy="3925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4492F8-BD6F-C54C-8195-3E0269FB853C}"/>
                </a:ext>
              </a:extLst>
            </p:cNvPr>
            <p:cNvSpPr/>
            <p:nvPr/>
          </p:nvSpPr>
          <p:spPr>
            <a:xfrm rot="1358686">
              <a:off x="2492360" y="4972753"/>
              <a:ext cx="1134756" cy="2098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07A539-26A3-054E-B973-03CC44750890}"/>
                </a:ext>
              </a:extLst>
            </p:cNvPr>
            <p:cNvSpPr/>
            <p:nvPr/>
          </p:nvSpPr>
          <p:spPr>
            <a:xfrm rot="20458700">
              <a:off x="3295484" y="8709944"/>
              <a:ext cx="397083" cy="15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FFFEA78-2E7A-1B43-9C17-1914A0CBD181}"/>
              </a:ext>
            </a:extLst>
          </p:cNvPr>
          <p:cNvPicPr>
            <a:picLocks noChangeAspect="1"/>
          </p:cNvPicPr>
          <p:nvPr/>
        </p:nvPicPr>
        <p:blipFill>
          <a:blip r:embed="rId5"/>
          <a:stretch>
            <a:fillRect/>
          </a:stretch>
        </p:blipFill>
        <p:spPr>
          <a:xfrm>
            <a:off x="18616311" y="5438531"/>
            <a:ext cx="2086493" cy="2412657"/>
          </a:xfrm>
          <a:prstGeom prst="rect">
            <a:avLst/>
          </a:prstGeom>
        </p:spPr>
      </p:pic>
      <p:sp>
        <p:nvSpPr>
          <p:cNvPr id="97" name="TextBox 96">
            <a:extLst>
              <a:ext uri="{FF2B5EF4-FFF2-40B4-BE49-F238E27FC236}">
                <a16:creationId xmlns:a16="http://schemas.microsoft.com/office/drawing/2014/main" id="{D50AB6AF-1E11-BE48-AB7C-430CAFB75BBA}"/>
              </a:ext>
            </a:extLst>
          </p:cNvPr>
          <p:cNvSpPr txBox="1"/>
          <p:nvPr/>
        </p:nvSpPr>
        <p:spPr>
          <a:xfrm>
            <a:off x="235377" y="5065518"/>
            <a:ext cx="1318337" cy="1800493"/>
          </a:xfrm>
          <a:prstGeom prst="rect">
            <a:avLst/>
          </a:prstGeom>
          <a:noFill/>
        </p:spPr>
        <p:txBody>
          <a:bodyPr wrap="square" rtlCol="0">
            <a:spAutoFit/>
          </a:bodyPr>
          <a:lstStyle/>
          <a:p>
            <a:pPr marL="228600" indent="-228600">
              <a:spcAft>
                <a:spcPts val="1800"/>
              </a:spcAft>
              <a:buFont typeface="+mj-lt"/>
              <a:buAutoNum type="arabicPeriod" startAt="3"/>
            </a:pPr>
            <a:r>
              <a:rPr lang="en-US" sz="1200" dirty="0">
                <a:latin typeface="Arial" panose="020B0604020202020204" pitchFamily="34" charset="0"/>
                <a:cs typeface="Arial" panose="020B0604020202020204" pitchFamily="34" charset="0"/>
              </a:rPr>
              <a:t>Identify within-study differences</a:t>
            </a:r>
          </a:p>
          <a:p>
            <a:pPr marL="228600" indent="-228600">
              <a:spcAft>
                <a:spcPts val="1800"/>
              </a:spcAft>
              <a:buFont typeface="+mj-lt"/>
              <a:buAutoNum type="arabicPeriod" startAt="3"/>
            </a:pPr>
            <a:r>
              <a:rPr lang="en-US" sz="1200" dirty="0">
                <a:latin typeface="Arial" panose="020B0604020202020204" pitchFamily="34" charset="0"/>
                <a:cs typeface="Arial" panose="020B0604020202020204" pitchFamily="34" charset="0"/>
              </a:rPr>
              <a:t>Integrate key features through network analysis</a:t>
            </a:r>
          </a:p>
        </p:txBody>
      </p:sp>
      <p:sp>
        <p:nvSpPr>
          <p:cNvPr id="101" name="TextBox 100">
            <a:extLst>
              <a:ext uri="{FF2B5EF4-FFF2-40B4-BE49-F238E27FC236}">
                <a16:creationId xmlns:a16="http://schemas.microsoft.com/office/drawing/2014/main" id="{E46B5EBE-83D3-BF48-8E42-C9E6D1E6BF5B}"/>
              </a:ext>
            </a:extLst>
          </p:cNvPr>
          <p:cNvSpPr txBox="1"/>
          <p:nvPr/>
        </p:nvSpPr>
        <p:spPr>
          <a:xfrm>
            <a:off x="-4634602" y="8634676"/>
            <a:ext cx="463460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Adapted from </a:t>
            </a:r>
            <a:r>
              <a:rPr lang="en-US" dirty="0" err="1">
                <a:latin typeface="Arial" panose="020B0604020202020204" pitchFamily="34" charset="0"/>
                <a:cs typeface="Arial" panose="020B0604020202020204" pitchFamily="34" charset="0"/>
              </a:rPr>
              <a:t>Pinu</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et al. </a:t>
            </a:r>
            <a:r>
              <a:rPr lang="en-US" dirty="0">
                <a:latin typeface="Arial" panose="020B0604020202020204" pitchFamily="34" charset="0"/>
                <a:cs typeface="Arial" panose="020B0604020202020204" pitchFamily="34" charset="0"/>
              </a:rPr>
              <a:t>(2019) </a:t>
            </a:r>
            <a:r>
              <a:rPr lang="en-US" i="1" dirty="0">
                <a:latin typeface="Arial" panose="020B0604020202020204" pitchFamily="34" charset="0"/>
                <a:cs typeface="Arial" panose="020B0604020202020204" pitchFamily="34" charset="0"/>
              </a:rPr>
              <a:t>Metabolites</a:t>
            </a:r>
            <a:endParaRPr lang="en-US" dirty="0">
              <a:latin typeface="Arial" panose="020B0604020202020204" pitchFamily="34" charset="0"/>
              <a:cs typeface="Arial" panose="020B0604020202020204" pitchFamily="34" charset="0"/>
            </a:endParaRPr>
          </a:p>
        </p:txBody>
      </p:sp>
      <p:cxnSp>
        <p:nvCxnSpPr>
          <p:cNvPr id="1024" name="Straight Arrow Connector 1023">
            <a:extLst>
              <a:ext uri="{FF2B5EF4-FFF2-40B4-BE49-F238E27FC236}">
                <a16:creationId xmlns:a16="http://schemas.microsoft.com/office/drawing/2014/main" id="{6449DE6D-3FA9-774D-B238-9857C316F775}"/>
              </a:ext>
            </a:extLst>
          </p:cNvPr>
          <p:cNvCxnSpPr>
            <a:cxnSpLocks/>
          </p:cNvCxnSpPr>
          <p:nvPr/>
        </p:nvCxnSpPr>
        <p:spPr>
          <a:xfrm flipH="1">
            <a:off x="2925382" y="4105466"/>
            <a:ext cx="691318" cy="477608"/>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F7B806E-0836-624F-8A58-3B4EFBA32325}"/>
              </a:ext>
            </a:extLst>
          </p:cNvPr>
          <p:cNvCxnSpPr>
            <a:cxnSpLocks/>
          </p:cNvCxnSpPr>
          <p:nvPr/>
        </p:nvCxnSpPr>
        <p:spPr>
          <a:xfrm flipH="1">
            <a:off x="3739795" y="4103179"/>
            <a:ext cx="635762" cy="467081"/>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E3D901E-DD48-364C-928B-9C464B1CB867}"/>
              </a:ext>
            </a:extLst>
          </p:cNvPr>
          <p:cNvCxnSpPr>
            <a:cxnSpLocks/>
          </p:cNvCxnSpPr>
          <p:nvPr/>
        </p:nvCxnSpPr>
        <p:spPr>
          <a:xfrm flipH="1">
            <a:off x="4610099" y="4100575"/>
            <a:ext cx="660198" cy="478698"/>
          </a:xfrm>
          <a:prstGeom prst="straightConnector1">
            <a:avLst/>
          </a:prstGeom>
          <a:ln w="28575">
            <a:solidFill>
              <a:srgbClr val="FB807F"/>
            </a:solidFill>
            <a:tailEnd type="triangle"/>
          </a:ln>
        </p:spPr>
        <p:style>
          <a:lnRef idx="1">
            <a:schemeClr val="accent1"/>
          </a:lnRef>
          <a:fillRef idx="0">
            <a:schemeClr val="accent1"/>
          </a:fillRef>
          <a:effectRef idx="0">
            <a:schemeClr val="accent1"/>
          </a:effectRef>
          <a:fontRef idx="minor">
            <a:schemeClr val="tx1"/>
          </a:fontRef>
        </p:style>
      </p:cxnSp>
      <p:pic>
        <p:nvPicPr>
          <p:cNvPr id="148" name="Picture 10">
            <a:extLst>
              <a:ext uri="{FF2B5EF4-FFF2-40B4-BE49-F238E27FC236}">
                <a16:creationId xmlns:a16="http://schemas.microsoft.com/office/drawing/2014/main" id="{886D98A0-D54D-F14B-81B4-CD81DB6D04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708" t="62951" r="-1108" b="271"/>
          <a:stretch/>
        </p:blipFill>
        <p:spPr bwMode="auto">
          <a:xfrm>
            <a:off x="5605158" y="5574209"/>
            <a:ext cx="3669757" cy="2014693"/>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DE208047-262B-B748-80E8-205D934BC707}"/>
              </a:ext>
            </a:extLst>
          </p:cNvPr>
          <p:cNvSpPr txBox="1"/>
          <p:nvPr/>
        </p:nvSpPr>
        <p:spPr>
          <a:xfrm>
            <a:off x="6971593" y="4170418"/>
            <a:ext cx="2188838"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Integrated data analysis</a:t>
            </a:r>
          </a:p>
        </p:txBody>
      </p:sp>
      <p:grpSp>
        <p:nvGrpSpPr>
          <p:cNvPr id="1059" name="Group 1058">
            <a:extLst>
              <a:ext uri="{FF2B5EF4-FFF2-40B4-BE49-F238E27FC236}">
                <a16:creationId xmlns:a16="http://schemas.microsoft.com/office/drawing/2014/main" id="{BB6107EE-3FB2-8A40-856B-3A4DF034B9DE}"/>
              </a:ext>
            </a:extLst>
          </p:cNvPr>
          <p:cNvGrpSpPr/>
          <p:nvPr/>
        </p:nvGrpSpPr>
        <p:grpSpPr>
          <a:xfrm>
            <a:off x="1455237" y="4660595"/>
            <a:ext cx="3815060" cy="2088289"/>
            <a:chOff x="1639683" y="5334121"/>
            <a:chExt cx="3411963" cy="1696214"/>
          </a:xfrm>
        </p:grpSpPr>
        <p:grpSp>
          <p:nvGrpSpPr>
            <p:cNvPr id="98" name="Group 97">
              <a:extLst>
                <a:ext uri="{FF2B5EF4-FFF2-40B4-BE49-F238E27FC236}">
                  <a16:creationId xmlns:a16="http://schemas.microsoft.com/office/drawing/2014/main" id="{88D2D7F8-0E54-9249-9C3B-A7A9893F024B}"/>
                </a:ext>
              </a:extLst>
            </p:cNvPr>
            <p:cNvGrpSpPr/>
            <p:nvPr/>
          </p:nvGrpSpPr>
          <p:grpSpPr>
            <a:xfrm>
              <a:off x="2119746" y="5334121"/>
              <a:ext cx="2931900" cy="1696214"/>
              <a:chOff x="538603" y="8606674"/>
              <a:chExt cx="2931900" cy="1696214"/>
            </a:xfrm>
          </p:grpSpPr>
          <p:pic>
            <p:nvPicPr>
              <p:cNvPr id="1034" name="Picture 10">
                <a:extLst>
                  <a:ext uri="{FF2B5EF4-FFF2-40B4-BE49-F238E27FC236}">
                    <a16:creationId xmlns:a16="http://schemas.microsoft.com/office/drawing/2014/main" id="{96CDAB45-D249-C449-A271-025763FB44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24" t="59940" r="53141" b="24206"/>
              <a:stretch/>
            </p:blipFill>
            <p:spPr bwMode="auto">
              <a:xfrm>
                <a:off x="948993" y="8752235"/>
                <a:ext cx="2521510" cy="70295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4EA2E186-51BE-E040-9E64-9A97901AD0D3}"/>
                  </a:ext>
                </a:extLst>
              </p:cNvPr>
              <p:cNvSpPr/>
              <p:nvPr/>
            </p:nvSpPr>
            <p:spPr>
              <a:xfrm>
                <a:off x="678693" y="8718997"/>
                <a:ext cx="184829" cy="1583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61C38DF-4621-5649-A06A-5AEC38B5503D}"/>
                  </a:ext>
                </a:extLst>
              </p:cNvPr>
              <p:cNvSpPr txBox="1"/>
              <p:nvPr/>
            </p:nvSpPr>
            <p:spPr>
              <a:xfrm>
                <a:off x="538603" y="8606674"/>
                <a:ext cx="2520724" cy="149995"/>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Individual omics data differential analysis </a:t>
                </a:r>
              </a:p>
            </p:txBody>
          </p:sp>
        </p:grpSp>
        <p:grpSp>
          <p:nvGrpSpPr>
            <p:cNvPr id="1035" name="Group 1034">
              <a:extLst>
                <a:ext uri="{FF2B5EF4-FFF2-40B4-BE49-F238E27FC236}">
                  <a16:creationId xmlns:a16="http://schemas.microsoft.com/office/drawing/2014/main" id="{BCF063F1-4DB3-BE44-8B1F-8F9A1AC58A72}"/>
                </a:ext>
              </a:extLst>
            </p:cNvPr>
            <p:cNvGrpSpPr/>
            <p:nvPr/>
          </p:nvGrpSpPr>
          <p:grpSpPr>
            <a:xfrm>
              <a:off x="1639683" y="5479681"/>
              <a:ext cx="898001" cy="708432"/>
              <a:chOff x="1636508" y="5479681"/>
              <a:chExt cx="898001" cy="708432"/>
            </a:xfrm>
          </p:grpSpPr>
          <p:pic>
            <p:nvPicPr>
              <p:cNvPr id="174" name="Picture 10">
                <a:extLst>
                  <a:ext uri="{FF2B5EF4-FFF2-40B4-BE49-F238E27FC236}">
                    <a16:creationId xmlns:a16="http://schemas.microsoft.com/office/drawing/2014/main" id="{B97EFC66-048C-E948-802D-30365120EA17}"/>
                  </a:ext>
                </a:extLst>
              </p:cNvPr>
              <p:cNvPicPr>
                <a:picLocks noChangeAspect="1" noChangeArrowheads="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l="4924" t="59940" r="83100" b="24400"/>
              <a:stretch/>
            </p:blipFill>
            <p:spPr bwMode="auto">
              <a:xfrm>
                <a:off x="1636508" y="5479681"/>
                <a:ext cx="720116" cy="69437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0">
                <a:extLst>
                  <a:ext uri="{FF2B5EF4-FFF2-40B4-BE49-F238E27FC236}">
                    <a16:creationId xmlns:a16="http://schemas.microsoft.com/office/drawing/2014/main" id="{BC24E073-9E8A-C249-BA55-7DCEAC12FE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36" t="60609" r="79989" b="23731"/>
              <a:stretch/>
            </p:blipFill>
            <p:spPr bwMode="auto">
              <a:xfrm>
                <a:off x="2349680" y="5493735"/>
                <a:ext cx="184829" cy="69437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8" name="Picture 10">
            <a:extLst>
              <a:ext uri="{FF2B5EF4-FFF2-40B4-BE49-F238E27FC236}">
                <a16:creationId xmlns:a16="http://schemas.microsoft.com/office/drawing/2014/main" id="{ED9A94B5-CFB9-0C42-92C1-D505E61EA5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18" t="82089" r="53147" b="2200"/>
          <a:stretch/>
        </p:blipFill>
        <p:spPr bwMode="auto">
          <a:xfrm>
            <a:off x="1609870" y="6018632"/>
            <a:ext cx="3152539" cy="871000"/>
          </a:xfrm>
          <a:prstGeom prst="rect">
            <a:avLst/>
          </a:prstGeom>
          <a:noFill/>
          <a:extLst>
            <a:ext uri="{909E8E84-426E-40DD-AFC4-6F175D3DCCD1}">
              <a14:hiddenFill xmlns:a14="http://schemas.microsoft.com/office/drawing/2010/main">
                <a:solidFill>
                  <a:srgbClr val="FFFFFF"/>
                </a:solidFill>
              </a14:hiddenFill>
            </a:ext>
          </a:extLst>
        </p:spPr>
      </p:pic>
      <p:cxnSp>
        <p:nvCxnSpPr>
          <p:cNvPr id="180" name="Straight Arrow Connector 179">
            <a:extLst>
              <a:ext uri="{FF2B5EF4-FFF2-40B4-BE49-F238E27FC236}">
                <a16:creationId xmlns:a16="http://schemas.microsoft.com/office/drawing/2014/main" id="{94A419A4-6143-C841-9B1C-302D5E77EE03}"/>
              </a:ext>
            </a:extLst>
          </p:cNvPr>
          <p:cNvCxnSpPr>
            <a:cxnSpLocks/>
          </p:cNvCxnSpPr>
          <p:nvPr/>
        </p:nvCxnSpPr>
        <p:spPr>
          <a:xfrm flipH="1">
            <a:off x="2213383" y="4102031"/>
            <a:ext cx="607391" cy="424377"/>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69" name="Group 1068">
            <a:extLst>
              <a:ext uri="{FF2B5EF4-FFF2-40B4-BE49-F238E27FC236}">
                <a16:creationId xmlns:a16="http://schemas.microsoft.com/office/drawing/2014/main" id="{1720D0DA-93DC-4E47-A27C-ED9B1D2788AB}"/>
              </a:ext>
            </a:extLst>
          </p:cNvPr>
          <p:cNvGrpSpPr/>
          <p:nvPr/>
        </p:nvGrpSpPr>
        <p:grpSpPr>
          <a:xfrm>
            <a:off x="1912241" y="68769"/>
            <a:ext cx="5669556" cy="3794627"/>
            <a:chOff x="2982818" y="742294"/>
            <a:chExt cx="5669556" cy="3794627"/>
          </a:xfrm>
        </p:grpSpPr>
        <p:grpSp>
          <p:nvGrpSpPr>
            <p:cNvPr id="124" name="Group 123">
              <a:extLst>
                <a:ext uri="{FF2B5EF4-FFF2-40B4-BE49-F238E27FC236}">
                  <a16:creationId xmlns:a16="http://schemas.microsoft.com/office/drawing/2014/main" id="{A79DE47F-51BD-C44D-8A9D-41024E97C0A6}"/>
                </a:ext>
              </a:extLst>
            </p:cNvPr>
            <p:cNvGrpSpPr/>
            <p:nvPr/>
          </p:nvGrpSpPr>
          <p:grpSpPr>
            <a:xfrm>
              <a:off x="4171351" y="1276350"/>
              <a:ext cx="3089564" cy="2330785"/>
              <a:chOff x="652935" y="6136386"/>
              <a:chExt cx="3089564" cy="2330785"/>
            </a:xfrm>
          </p:grpSpPr>
          <p:pic>
            <p:nvPicPr>
              <p:cNvPr id="125" name="Picture 10">
                <a:extLst>
                  <a:ext uri="{FF2B5EF4-FFF2-40B4-BE49-F238E27FC236}">
                    <a16:creationId xmlns:a16="http://schemas.microsoft.com/office/drawing/2014/main" id="{B2BF502F-0D68-8E49-81F1-3784F761FA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47" r="48619" b="75929"/>
              <a:stretch/>
            </p:blipFill>
            <p:spPr bwMode="auto">
              <a:xfrm>
                <a:off x="652935" y="6136386"/>
                <a:ext cx="3089564" cy="1025384"/>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16637CFF-17C2-7746-A5AE-7F840C6F4E8F}"/>
                  </a:ext>
                </a:extLst>
              </p:cNvPr>
              <p:cNvSpPr txBox="1"/>
              <p:nvPr/>
            </p:nvSpPr>
            <p:spPr>
              <a:xfrm rot="16200000">
                <a:off x="1315548" y="7666522"/>
                <a:ext cx="1231966" cy="369332"/>
              </a:xfrm>
              <a:prstGeom prst="rect">
                <a:avLst/>
              </a:prstGeom>
              <a:solidFill>
                <a:schemeClr val="bg1"/>
              </a:solidFill>
            </p:spPr>
            <p:txBody>
              <a:bodyPr wrap="square" lIns="0" tIns="0" rIns="0" bIns="0" rtlCol="0">
                <a:spAutoFit/>
              </a:bodyPr>
              <a:lstStyle/>
              <a:p>
                <a:pPr algn="ctr"/>
                <a:r>
                  <a:rPr lang="en-US" sz="1200" dirty="0">
                    <a:latin typeface="Arial" panose="020B0604020202020204" pitchFamily="34" charset="0"/>
                    <a:cs typeface="Arial" panose="020B0604020202020204" pitchFamily="34" charset="0"/>
                  </a:rPr>
                  <a:t>Standardized RNA-seq pipeline</a:t>
                </a:r>
              </a:p>
            </p:txBody>
          </p:sp>
          <p:sp>
            <p:nvSpPr>
              <p:cNvPr id="127" name="TextBox 126">
                <a:extLst>
                  <a:ext uri="{FF2B5EF4-FFF2-40B4-BE49-F238E27FC236}">
                    <a16:creationId xmlns:a16="http://schemas.microsoft.com/office/drawing/2014/main" id="{9F5F702F-D951-DE45-9324-F776AC03D2A9}"/>
                  </a:ext>
                </a:extLst>
              </p:cNvPr>
              <p:cNvSpPr txBox="1"/>
              <p:nvPr/>
            </p:nvSpPr>
            <p:spPr>
              <a:xfrm rot="16200000">
                <a:off x="2177530" y="7589787"/>
                <a:ext cx="1346524" cy="369332"/>
              </a:xfrm>
              <a:prstGeom prst="rect">
                <a:avLst/>
              </a:prstGeom>
              <a:solidFill>
                <a:schemeClr val="bg1"/>
              </a:solidFill>
            </p:spPr>
            <p:txBody>
              <a:bodyPr wrap="square" lIns="0" tIns="0" rIns="0" bIns="0" rtlCol="0">
                <a:spAutoFit/>
              </a:bodyPr>
              <a:lstStyle/>
              <a:p>
                <a:pPr algn="ctr"/>
                <a:r>
                  <a:rPr lang="en-US" sz="1200" dirty="0">
                    <a:latin typeface="Arial" panose="020B0604020202020204" pitchFamily="34" charset="0"/>
                    <a:cs typeface="Arial" panose="020B0604020202020204" pitchFamily="34" charset="0"/>
                  </a:rPr>
                  <a:t>Standardized proteomics pipeline</a:t>
                </a:r>
              </a:p>
            </p:txBody>
          </p:sp>
          <p:sp>
            <p:nvSpPr>
              <p:cNvPr id="128" name="TextBox 127">
                <a:extLst>
                  <a:ext uri="{FF2B5EF4-FFF2-40B4-BE49-F238E27FC236}">
                    <a16:creationId xmlns:a16="http://schemas.microsoft.com/office/drawing/2014/main" id="{98F4C5C7-4FE7-2747-9B0D-1400EB8C4BB7}"/>
                  </a:ext>
                </a:extLst>
              </p:cNvPr>
              <p:cNvSpPr txBox="1"/>
              <p:nvPr/>
            </p:nvSpPr>
            <p:spPr>
              <a:xfrm rot="16200000">
                <a:off x="349168" y="7589787"/>
                <a:ext cx="1346524" cy="369332"/>
              </a:xfrm>
              <a:prstGeom prst="rect">
                <a:avLst/>
              </a:prstGeom>
              <a:solidFill>
                <a:schemeClr val="bg1"/>
              </a:solidFill>
            </p:spPr>
            <p:txBody>
              <a:bodyPr wrap="square" lIns="91440" tIns="0" rIns="91440" bIns="0" rtlCol="0">
                <a:spAutoFit/>
              </a:bodyPr>
              <a:lstStyle/>
              <a:p>
                <a:pPr algn="ctr"/>
                <a:r>
                  <a:rPr lang="en-US" sz="1200" dirty="0">
                    <a:latin typeface="Arial" panose="020B0604020202020204" pitchFamily="34" charset="0"/>
                    <a:cs typeface="Arial" panose="020B0604020202020204" pitchFamily="34" charset="0"/>
                  </a:rPr>
                  <a:t>Standardized BS-seq pipeline</a:t>
                </a:r>
              </a:p>
            </p:txBody>
          </p:sp>
        </p:grpSp>
        <p:sp>
          <p:nvSpPr>
            <p:cNvPr id="131" name="Rectangle 130">
              <a:extLst>
                <a:ext uri="{FF2B5EF4-FFF2-40B4-BE49-F238E27FC236}">
                  <a16:creationId xmlns:a16="http://schemas.microsoft.com/office/drawing/2014/main" id="{AB8432DC-1B72-164E-B3B8-80918FEC39AF}"/>
                </a:ext>
              </a:extLst>
            </p:cNvPr>
            <p:cNvSpPr/>
            <p:nvPr/>
          </p:nvSpPr>
          <p:spPr>
            <a:xfrm rot="5400000">
              <a:off x="5027772" y="2237113"/>
              <a:ext cx="631230" cy="3835057"/>
            </a:xfrm>
            <a:prstGeom prst="rect">
              <a:avLst/>
            </a:prstGeom>
            <a:solidFill>
              <a:srgbClr val="E2C5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own Arrow 117">
              <a:extLst>
                <a:ext uri="{FF2B5EF4-FFF2-40B4-BE49-F238E27FC236}">
                  <a16:creationId xmlns:a16="http://schemas.microsoft.com/office/drawing/2014/main" id="{3C982E46-4252-9242-B3C4-3DE904B2A210}"/>
                </a:ext>
              </a:extLst>
            </p:cNvPr>
            <p:cNvSpPr/>
            <p:nvPr/>
          </p:nvSpPr>
          <p:spPr>
            <a:xfrm>
              <a:off x="4718564" y="2345914"/>
              <a:ext cx="179585" cy="1394408"/>
            </a:xfrm>
            <a:prstGeom prst="downArrow">
              <a:avLst>
                <a:gd name="adj1" fmla="val 50000"/>
                <a:gd name="adj2" fmla="val 71215"/>
              </a:avLst>
            </a:prstGeom>
            <a:solidFill>
              <a:srgbClr val="98B9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Down Arrow 134">
              <a:extLst>
                <a:ext uri="{FF2B5EF4-FFF2-40B4-BE49-F238E27FC236}">
                  <a16:creationId xmlns:a16="http://schemas.microsoft.com/office/drawing/2014/main" id="{AEF71B68-F1D5-E844-858C-92326021EB60}"/>
                </a:ext>
              </a:extLst>
            </p:cNvPr>
            <p:cNvSpPr/>
            <p:nvPr/>
          </p:nvSpPr>
          <p:spPr>
            <a:xfrm>
              <a:off x="5621969" y="2345914"/>
              <a:ext cx="179585" cy="1394408"/>
            </a:xfrm>
            <a:prstGeom prst="downArrow">
              <a:avLst>
                <a:gd name="adj1" fmla="val 50000"/>
                <a:gd name="adj2" fmla="val 71215"/>
              </a:avLst>
            </a:prstGeom>
            <a:solidFill>
              <a:srgbClr val="ACD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Down Arrow 135">
              <a:extLst>
                <a:ext uri="{FF2B5EF4-FFF2-40B4-BE49-F238E27FC236}">
                  <a16:creationId xmlns:a16="http://schemas.microsoft.com/office/drawing/2014/main" id="{3FC5F8C9-7033-5142-BA52-7058FADD183B}"/>
                </a:ext>
              </a:extLst>
            </p:cNvPr>
            <p:cNvSpPr/>
            <p:nvPr/>
          </p:nvSpPr>
          <p:spPr>
            <a:xfrm>
              <a:off x="6526904" y="2343847"/>
              <a:ext cx="179585" cy="1394408"/>
            </a:xfrm>
            <a:prstGeom prst="downArrow">
              <a:avLst>
                <a:gd name="adj1" fmla="val 50000"/>
                <a:gd name="adj2" fmla="val 71215"/>
              </a:avLst>
            </a:prstGeom>
            <a:solidFill>
              <a:srgbClr val="FB80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C458E01C-F48E-B54E-B908-7CD95D771F39}"/>
                </a:ext>
              </a:extLst>
            </p:cNvPr>
            <p:cNvSpPr txBox="1"/>
            <p:nvPr/>
          </p:nvSpPr>
          <p:spPr>
            <a:xfrm>
              <a:off x="4390261" y="3951721"/>
              <a:ext cx="802183" cy="323165"/>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methylation counts</a:t>
              </a:r>
            </a:p>
          </p:txBody>
        </p:sp>
        <p:sp>
          <p:nvSpPr>
            <p:cNvPr id="138" name="TextBox 137">
              <a:extLst>
                <a:ext uri="{FF2B5EF4-FFF2-40B4-BE49-F238E27FC236}">
                  <a16:creationId xmlns:a16="http://schemas.microsoft.com/office/drawing/2014/main" id="{5A1B1DBC-E8D4-5B49-B405-ABC46F5988C8}"/>
                </a:ext>
              </a:extLst>
            </p:cNvPr>
            <p:cNvSpPr txBox="1"/>
            <p:nvPr/>
          </p:nvSpPr>
          <p:spPr>
            <a:xfrm>
              <a:off x="5357415" y="3884101"/>
              <a:ext cx="879963" cy="484748"/>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transcript expression counts</a:t>
              </a:r>
            </a:p>
          </p:txBody>
        </p:sp>
        <p:sp>
          <p:nvSpPr>
            <p:cNvPr id="139" name="TextBox 138">
              <a:extLst>
                <a:ext uri="{FF2B5EF4-FFF2-40B4-BE49-F238E27FC236}">
                  <a16:creationId xmlns:a16="http://schemas.microsoft.com/office/drawing/2014/main" id="{32ADF159-9C4D-9C4D-B96A-6D874051D929}"/>
                </a:ext>
              </a:extLst>
            </p:cNvPr>
            <p:cNvSpPr txBox="1"/>
            <p:nvPr/>
          </p:nvSpPr>
          <p:spPr>
            <a:xfrm>
              <a:off x="6376557" y="3884101"/>
              <a:ext cx="776930" cy="484748"/>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protein abundance </a:t>
              </a:r>
            </a:p>
            <a:p>
              <a:pPr algn="ctr"/>
              <a:r>
                <a:rPr lang="en-US" sz="1050" dirty="0">
                  <a:latin typeface="Arial" panose="020B0604020202020204" pitchFamily="34" charset="0"/>
                  <a:cs typeface="Arial" panose="020B0604020202020204" pitchFamily="34" charset="0"/>
                </a:rPr>
                <a:t>counts</a:t>
              </a:r>
            </a:p>
          </p:txBody>
        </p:sp>
        <p:sp>
          <p:nvSpPr>
            <p:cNvPr id="140" name="TextBox 139">
              <a:extLst>
                <a:ext uri="{FF2B5EF4-FFF2-40B4-BE49-F238E27FC236}">
                  <a16:creationId xmlns:a16="http://schemas.microsoft.com/office/drawing/2014/main" id="{64538C6B-592E-3F49-B527-BA179A360EC5}"/>
                </a:ext>
              </a:extLst>
            </p:cNvPr>
            <p:cNvSpPr txBox="1"/>
            <p:nvPr/>
          </p:nvSpPr>
          <p:spPr>
            <a:xfrm>
              <a:off x="7161750" y="2514132"/>
              <a:ext cx="1257574" cy="276999"/>
            </a:xfrm>
            <a:prstGeom prst="rect">
              <a:avLst/>
            </a:prstGeom>
            <a:noFill/>
          </p:spPr>
          <p:txBody>
            <a:bodyPr wrap="square" rtlCol="0">
              <a:spAutoFit/>
            </a:bodyPr>
            <a:lstStyle/>
            <a:p>
              <a:endParaRPr lang="en-US" sz="1200" dirty="0">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32C73E8B-DB22-A648-BB3C-384D718D533F}"/>
                </a:ext>
              </a:extLst>
            </p:cNvPr>
            <p:cNvSpPr txBox="1"/>
            <p:nvPr/>
          </p:nvSpPr>
          <p:spPr>
            <a:xfrm>
              <a:off x="7333214" y="3890590"/>
              <a:ext cx="1319160"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OUTPUT: </a:t>
              </a:r>
            </a:p>
            <a:p>
              <a:r>
                <a:rPr lang="en-US" sz="1200" dirty="0">
                  <a:latin typeface="Arial" panose="020B0604020202020204" pitchFamily="34" charset="0"/>
                  <a:cs typeface="Arial" panose="020B0604020202020204" pitchFamily="34" charset="0"/>
                </a:rPr>
                <a:t>comparable count data</a:t>
              </a:r>
            </a:p>
          </p:txBody>
        </p:sp>
        <p:pic>
          <p:nvPicPr>
            <p:cNvPr id="158" name="Picture 10">
              <a:extLst>
                <a:ext uri="{FF2B5EF4-FFF2-40B4-BE49-F238E27FC236}">
                  <a16:creationId xmlns:a16="http://schemas.microsoft.com/office/drawing/2014/main" id="{8BBCC433-6A82-2541-8E5A-D57ACF672E82}"/>
                </a:ext>
              </a:extLst>
            </p:cNvPr>
            <p:cNvPicPr>
              <a:picLocks noChangeAspect="1" noChangeArrowheads="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82169" b="77426"/>
            <a:stretch/>
          </p:blipFill>
          <p:spPr bwMode="auto">
            <a:xfrm>
              <a:off x="3283960" y="1229697"/>
              <a:ext cx="1072220" cy="100094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59593016-CCE9-9942-8CB9-110E335C0D90}"/>
                </a:ext>
              </a:extLst>
            </p:cNvPr>
            <p:cNvSpPr txBox="1"/>
            <p:nvPr/>
          </p:nvSpPr>
          <p:spPr>
            <a:xfrm>
              <a:off x="7024819" y="1538941"/>
              <a:ext cx="1439840" cy="2277547"/>
            </a:xfrm>
            <a:prstGeom prst="rect">
              <a:avLst/>
            </a:prstGeom>
            <a:noFill/>
          </p:spPr>
          <p:txBody>
            <a:bodyPr wrap="square" rtlCol="0">
              <a:spAutoFit/>
            </a:bodyPr>
            <a:lstStyle/>
            <a:p>
              <a:pPr marL="228600" indent="-228600">
                <a:spcAft>
                  <a:spcPts val="4200"/>
                </a:spcAft>
                <a:buAutoNum type="arabicPeriod"/>
              </a:pPr>
              <a:r>
                <a:rPr lang="en-US" sz="1200" dirty="0">
                  <a:latin typeface="Arial" panose="020B0604020202020204" pitchFamily="34" charset="0"/>
                  <a:cs typeface="Arial" panose="020B0604020202020204" pitchFamily="34" charset="0"/>
                </a:rPr>
                <a:t>Obtain raw data</a:t>
              </a:r>
            </a:p>
            <a:p>
              <a:pPr marL="228600" indent="-228600">
                <a:spcAft>
                  <a:spcPts val="4200"/>
                </a:spcAft>
                <a:buFontTx/>
                <a:buAutoNum type="arabicPeriod"/>
              </a:pPr>
              <a:r>
                <a:rPr lang="en-US" sz="1200" dirty="0">
                  <a:latin typeface="Arial" panose="020B0604020202020204" pitchFamily="34" charset="0"/>
                  <a:cs typeface="Arial" panose="020B0604020202020204" pitchFamily="34" charset="0"/>
                </a:rPr>
                <a:t>Reprocess data systematically</a:t>
              </a:r>
            </a:p>
            <a:p>
              <a:pPr marL="228600" indent="-228600">
                <a:buAutoNum type="arabicPeriod"/>
              </a:pPr>
              <a:endParaRPr lang="en-US" sz="1200" dirty="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C973286-842D-E145-893B-FEC079DBD152}"/>
                </a:ext>
              </a:extLst>
            </p:cNvPr>
            <p:cNvSpPr txBox="1"/>
            <p:nvPr/>
          </p:nvSpPr>
          <p:spPr>
            <a:xfrm>
              <a:off x="3523129" y="3951721"/>
              <a:ext cx="802183" cy="323165"/>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variant counts</a:t>
              </a:r>
            </a:p>
          </p:txBody>
        </p:sp>
        <p:sp>
          <p:nvSpPr>
            <p:cNvPr id="161" name="Down Arrow 160">
              <a:extLst>
                <a:ext uri="{FF2B5EF4-FFF2-40B4-BE49-F238E27FC236}">
                  <a16:creationId xmlns:a16="http://schemas.microsoft.com/office/drawing/2014/main" id="{ADDD5071-A7EB-5143-BA11-383C5B070492}"/>
                </a:ext>
              </a:extLst>
            </p:cNvPr>
            <p:cNvSpPr/>
            <p:nvPr/>
          </p:nvSpPr>
          <p:spPr>
            <a:xfrm>
              <a:off x="3831938" y="2306213"/>
              <a:ext cx="179585" cy="1394408"/>
            </a:xfrm>
            <a:prstGeom prst="downArrow">
              <a:avLst>
                <a:gd name="adj1" fmla="val 50000"/>
                <a:gd name="adj2" fmla="val 7121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DAB61828-26C5-7847-8D2B-A9F606241F68}"/>
                </a:ext>
              </a:extLst>
            </p:cNvPr>
            <p:cNvSpPr txBox="1"/>
            <p:nvPr/>
          </p:nvSpPr>
          <p:spPr>
            <a:xfrm rot="16200000">
              <a:off x="2799421" y="2817875"/>
              <a:ext cx="1622208" cy="369332"/>
            </a:xfrm>
            <a:prstGeom prst="rect">
              <a:avLst/>
            </a:prstGeom>
            <a:solidFill>
              <a:schemeClr val="bg1"/>
            </a:solidFill>
          </p:spPr>
          <p:txBody>
            <a:bodyPr wrap="square" lIns="91440" tIns="0" rIns="91440" bIns="0" rtlCol="0">
              <a:spAutoFit/>
            </a:bodyPr>
            <a:lstStyle/>
            <a:p>
              <a:pPr algn="ctr"/>
              <a:r>
                <a:rPr lang="en-US" sz="1200" dirty="0">
                  <a:latin typeface="Arial" panose="020B0604020202020204" pitchFamily="34" charset="0"/>
                  <a:cs typeface="Arial" panose="020B0604020202020204" pitchFamily="34" charset="0"/>
                </a:rPr>
                <a:t>Standardized genome-seq pipeline</a:t>
              </a:r>
            </a:p>
          </p:txBody>
        </p:sp>
        <p:sp>
          <p:nvSpPr>
            <p:cNvPr id="1031" name="TextBox 1030">
              <a:extLst>
                <a:ext uri="{FF2B5EF4-FFF2-40B4-BE49-F238E27FC236}">
                  <a16:creationId xmlns:a16="http://schemas.microsoft.com/office/drawing/2014/main" id="{2E52CB08-A2BB-7B46-BBD3-BBB3C20C7516}"/>
                </a:ext>
              </a:extLst>
            </p:cNvPr>
            <p:cNvSpPr txBox="1"/>
            <p:nvPr/>
          </p:nvSpPr>
          <p:spPr>
            <a:xfrm>
              <a:off x="3524062" y="1421490"/>
              <a:ext cx="809799" cy="461665"/>
            </a:xfrm>
            <a:prstGeom prst="rect">
              <a:avLst/>
            </a:prstGeom>
            <a:noFill/>
          </p:spPr>
          <p:txBody>
            <a:bodyPr wrap="square" rtlCol="0">
              <a:spAutoFit/>
            </a:bodyPr>
            <a:lstStyle/>
            <a:p>
              <a:pPr algn="ctr"/>
              <a:r>
                <a:rPr lang="en-US" sz="1200" dirty="0"/>
                <a:t>Omics Dataset 1</a:t>
              </a:r>
            </a:p>
          </p:txBody>
        </p:sp>
        <p:sp>
          <p:nvSpPr>
            <p:cNvPr id="165" name="TextBox 164">
              <a:extLst>
                <a:ext uri="{FF2B5EF4-FFF2-40B4-BE49-F238E27FC236}">
                  <a16:creationId xmlns:a16="http://schemas.microsoft.com/office/drawing/2014/main" id="{404502F3-7260-9A4D-8E1D-4EE6BEB7D993}"/>
                </a:ext>
              </a:extLst>
            </p:cNvPr>
            <p:cNvSpPr txBox="1"/>
            <p:nvPr/>
          </p:nvSpPr>
          <p:spPr>
            <a:xfrm>
              <a:off x="5032802" y="1664120"/>
              <a:ext cx="108344" cy="184666"/>
            </a:xfrm>
            <a:prstGeom prst="rect">
              <a:avLst/>
            </a:prstGeom>
            <a:solidFill>
              <a:srgbClr val="98B9E4"/>
            </a:solidFill>
          </p:spPr>
          <p:txBody>
            <a:bodyPr wrap="square" lIns="0" tIns="0" rIns="0" bIns="0" rtlCol="0">
              <a:spAutoFit/>
            </a:bodyPr>
            <a:lstStyle/>
            <a:p>
              <a:pPr algn="ctr"/>
              <a:r>
                <a:rPr lang="en-US" sz="1200" dirty="0"/>
                <a:t>2</a:t>
              </a:r>
            </a:p>
          </p:txBody>
        </p:sp>
        <p:sp>
          <p:nvSpPr>
            <p:cNvPr id="167" name="TextBox 166">
              <a:extLst>
                <a:ext uri="{FF2B5EF4-FFF2-40B4-BE49-F238E27FC236}">
                  <a16:creationId xmlns:a16="http://schemas.microsoft.com/office/drawing/2014/main" id="{B4DB9247-51D1-8B48-A06E-FD717B835948}"/>
                </a:ext>
              </a:extLst>
            </p:cNvPr>
            <p:cNvSpPr txBox="1"/>
            <p:nvPr/>
          </p:nvSpPr>
          <p:spPr>
            <a:xfrm>
              <a:off x="5931346" y="1664120"/>
              <a:ext cx="108344" cy="184666"/>
            </a:xfrm>
            <a:prstGeom prst="rect">
              <a:avLst/>
            </a:prstGeom>
            <a:solidFill>
              <a:srgbClr val="ADD5A2"/>
            </a:solidFill>
          </p:spPr>
          <p:txBody>
            <a:bodyPr wrap="square" lIns="0" tIns="0" rIns="0" bIns="0" rtlCol="0">
              <a:spAutoFit/>
            </a:bodyPr>
            <a:lstStyle/>
            <a:p>
              <a:pPr algn="ctr"/>
              <a:r>
                <a:rPr lang="en-US" sz="1200" dirty="0"/>
                <a:t>3</a:t>
              </a:r>
            </a:p>
          </p:txBody>
        </p:sp>
        <p:sp>
          <p:nvSpPr>
            <p:cNvPr id="168" name="TextBox 167">
              <a:extLst>
                <a:ext uri="{FF2B5EF4-FFF2-40B4-BE49-F238E27FC236}">
                  <a16:creationId xmlns:a16="http://schemas.microsoft.com/office/drawing/2014/main" id="{812A35B8-09C6-B04B-BB62-1240425518D1}"/>
                </a:ext>
              </a:extLst>
            </p:cNvPr>
            <p:cNvSpPr txBox="1"/>
            <p:nvPr/>
          </p:nvSpPr>
          <p:spPr>
            <a:xfrm>
              <a:off x="6831943" y="1652322"/>
              <a:ext cx="108344" cy="184666"/>
            </a:xfrm>
            <a:prstGeom prst="rect">
              <a:avLst/>
            </a:prstGeom>
            <a:solidFill>
              <a:srgbClr val="FB807F"/>
            </a:solidFill>
          </p:spPr>
          <p:txBody>
            <a:bodyPr wrap="square" lIns="0" tIns="0" rIns="0" bIns="0" rtlCol="0">
              <a:spAutoFit/>
            </a:bodyPr>
            <a:lstStyle/>
            <a:p>
              <a:pPr algn="ctr"/>
              <a:r>
                <a:rPr lang="en-US" sz="1200" dirty="0"/>
                <a:t>4</a:t>
              </a:r>
            </a:p>
          </p:txBody>
        </p:sp>
        <p:sp>
          <p:nvSpPr>
            <p:cNvPr id="1036" name="Rectangle 1035">
              <a:extLst>
                <a:ext uri="{FF2B5EF4-FFF2-40B4-BE49-F238E27FC236}">
                  <a16:creationId xmlns:a16="http://schemas.microsoft.com/office/drawing/2014/main" id="{04E66309-A7A6-9F45-8EAD-6709001CD42B}"/>
                </a:ext>
              </a:extLst>
            </p:cNvPr>
            <p:cNvSpPr/>
            <p:nvPr/>
          </p:nvSpPr>
          <p:spPr>
            <a:xfrm>
              <a:off x="2982818" y="751115"/>
              <a:ext cx="5414178" cy="3781690"/>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DD2F5DE2-7208-B043-9794-EE115E470C0C}"/>
                </a:ext>
              </a:extLst>
            </p:cNvPr>
            <p:cNvSpPr txBox="1"/>
            <p:nvPr/>
          </p:nvSpPr>
          <p:spPr>
            <a:xfrm>
              <a:off x="4019591" y="742294"/>
              <a:ext cx="3586944" cy="369332"/>
            </a:xfrm>
            <a:prstGeom prst="rect">
              <a:avLst/>
            </a:prstGeom>
            <a:noFill/>
          </p:spPr>
          <p:txBody>
            <a:bodyPr wrap="none" rtlCol="0">
              <a:spAutoFit/>
            </a:bodyPr>
            <a:lstStyle/>
            <a:p>
              <a:r>
                <a:rPr lang="en-US" b="1" dirty="0">
                  <a:solidFill>
                    <a:schemeClr val="tx1">
                      <a:lumMod val="65000"/>
                      <a:lumOff val="35000"/>
                    </a:schemeClr>
                  </a:solidFill>
                </a:rPr>
                <a:t>OBJECTIVE 1: Systematic re-analysis</a:t>
              </a:r>
            </a:p>
          </p:txBody>
        </p:sp>
      </p:grpSp>
      <p:sp>
        <p:nvSpPr>
          <p:cNvPr id="183" name="Rectangle 182">
            <a:extLst>
              <a:ext uri="{FF2B5EF4-FFF2-40B4-BE49-F238E27FC236}">
                <a16:creationId xmlns:a16="http://schemas.microsoft.com/office/drawing/2014/main" id="{C28634AF-1BC3-6F40-A715-0DA6964B94E4}"/>
              </a:ext>
            </a:extLst>
          </p:cNvPr>
          <p:cNvSpPr/>
          <p:nvPr/>
        </p:nvSpPr>
        <p:spPr>
          <a:xfrm>
            <a:off x="235377" y="3957404"/>
            <a:ext cx="8926301" cy="3781690"/>
          </a:xfrm>
          <a:prstGeom prst="rect">
            <a:avLst/>
          </a:prstGeom>
          <a:noFill/>
          <a:ln w="1270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57832563-4BA3-084B-9D05-1A831D4D3974}"/>
              </a:ext>
            </a:extLst>
          </p:cNvPr>
          <p:cNvSpPr txBox="1"/>
          <p:nvPr/>
        </p:nvSpPr>
        <p:spPr>
          <a:xfrm>
            <a:off x="3159917" y="7380883"/>
            <a:ext cx="3438505" cy="369332"/>
          </a:xfrm>
          <a:prstGeom prst="rect">
            <a:avLst/>
          </a:prstGeom>
          <a:noFill/>
        </p:spPr>
        <p:txBody>
          <a:bodyPr wrap="none" rtlCol="0">
            <a:spAutoFit/>
          </a:bodyPr>
          <a:lstStyle/>
          <a:p>
            <a:r>
              <a:rPr lang="en-US" b="1" dirty="0">
                <a:solidFill>
                  <a:schemeClr val="tx1">
                    <a:lumMod val="65000"/>
                    <a:lumOff val="35000"/>
                  </a:schemeClr>
                </a:solidFill>
              </a:rPr>
              <a:t>OBJECTIVE 2: Biomarker discovery</a:t>
            </a:r>
          </a:p>
        </p:txBody>
      </p:sp>
      <p:grpSp>
        <p:nvGrpSpPr>
          <p:cNvPr id="1050" name="Group 1049">
            <a:extLst>
              <a:ext uri="{FF2B5EF4-FFF2-40B4-BE49-F238E27FC236}">
                <a16:creationId xmlns:a16="http://schemas.microsoft.com/office/drawing/2014/main" id="{F9066D56-55F1-844F-BB60-35FEE1070DB7}"/>
              </a:ext>
            </a:extLst>
          </p:cNvPr>
          <p:cNvGrpSpPr/>
          <p:nvPr/>
        </p:nvGrpSpPr>
        <p:grpSpPr>
          <a:xfrm rot="19789652">
            <a:off x="6761647" y="3755237"/>
            <a:ext cx="810446" cy="1986066"/>
            <a:chOff x="9630743" y="3587679"/>
            <a:chExt cx="891822" cy="1989912"/>
          </a:xfrm>
        </p:grpSpPr>
        <p:grpSp>
          <p:nvGrpSpPr>
            <p:cNvPr id="1049" name="Group 1048">
              <a:extLst>
                <a:ext uri="{FF2B5EF4-FFF2-40B4-BE49-F238E27FC236}">
                  <a16:creationId xmlns:a16="http://schemas.microsoft.com/office/drawing/2014/main" id="{AE31AFA8-C24E-C74A-A214-F8A66270247C}"/>
                </a:ext>
              </a:extLst>
            </p:cNvPr>
            <p:cNvGrpSpPr/>
            <p:nvPr/>
          </p:nvGrpSpPr>
          <p:grpSpPr>
            <a:xfrm>
              <a:off x="9630743" y="3587679"/>
              <a:ext cx="861341" cy="1664792"/>
              <a:chOff x="9630743" y="3587679"/>
              <a:chExt cx="861341" cy="1664792"/>
            </a:xfrm>
          </p:grpSpPr>
          <p:sp>
            <p:nvSpPr>
              <p:cNvPr id="199" name="Curved Left Arrow 198">
                <a:extLst>
                  <a:ext uri="{FF2B5EF4-FFF2-40B4-BE49-F238E27FC236}">
                    <a16:creationId xmlns:a16="http://schemas.microsoft.com/office/drawing/2014/main" id="{1325B0C7-5675-394B-BAFB-B9F702009C3F}"/>
                  </a:ext>
                </a:extLst>
              </p:cNvPr>
              <p:cNvSpPr/>
              <p:nvPr/>
            </p:nvSpPr>
            <p:spPr>
              <a:xfrm rot="19868372">
                <a:off x="10137134" y="4554561"/>
                <a:ext cx="354950" cy="697910"/>
              </a:xfrm>
              <a:prstGeom prst="curvedLeftArrow">
                <a:avLst>
                  <a:gd name="adj1" fmla="val 25000"/>
                  <a:gd name="adj2" fmla="val 50000"/>
                  <a:gd name="adj3" fmla="val 34301"/>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7" name="Curved Right Arrow 1046">
                <a:extLst>
                  <a:ext uri="{FF2B5EF4-FFF2-40B4-BE49-F238E27FC236}">
                    <a16:creationId xmlns:a16="http://schemas.microsoft.com/office/drawing/2014/main" id="{A58B9710-ADD3-5D4B-A5A8-9E854F8E4BC0}"/>
                  </a:ext>
                </a:extLst>
              </p:cNvPr>
              <p:cNvSpPr/>
              <p:nvPr/>
            </p:nvSpPr>
            <p:spPr>
              <a:xfrm rot="19121583">
                <a:off x="9640042" y="4182344"/>
                <a:ext cx="336353" cy="734784"/>
              </a:xfrm>
              <a:prstGeom prst="curvedRightArrow">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8" name="Curved Left Arrow 1047">
                <a:extLst>
                  <a:ext uri="{FF2B5EF4-FFF2-40B4-BE49-F238E27FC236}">
                    <a16:creationId xmlns:a16="http://schemas.microsoft.com/office/drawing/2014/main" id="{0E7F348E-7A75-8946-8561-545605840D28}"/>
                  </a:ext>
                </a:extLst>
              </p:cNvPr>
              <p:cNvSpPr/>
              <p:nvPr/>
            </p:nvSpPr>
            <p:spPr>
              <a:xfrm>
                <a:off x="9630743" y="3587679"/>
                <a:ext cx="354950" cy="697910"/>
              </a:xfrm>
              <a:prstGeom prst="curvedLeftArrow">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1" name="Group 200">
              <a:extLst>
                <a:ext uri="{FF2B5EF4-FFF2-40B4-BE49-F238E27FC236}">
                  <a16:creationId xmlns:a16="http://schemas.microsoft.com/office/drawing/2014/main" id="{EFBE7953-FCA4-9C43-83EC-7336330A090F}"/>
                </a:ext>
              </a:extLst>
            </p:cNvPr>
            <p:cNvGrpSpPr/>
            <p:nvPr/>
          </p:nvGrpSpPr>
          <p:grpSpPr>
            <a:xfrm>
              <a:off x="9661223" y="3699439"/>
              <a:ext cx="861342" cy="1664792"/>
              <a:chOff x="9630743" y="3587679"/>
              <a:chExt cx="861342" cy="1664792"/>
            </a:xfrm>
            <a:solidFill>
              <a:srgbClr val="ADD5A2"/>
            </a:solidFill>
          </p:grpSpPr>
          <p:sp>
            <p:nvSpPr>
              <p:cNvPr id="202" name="Curved Left Arrow 201">
                <a:extLst>
                  <a:ext uri="{FF2B5EF4-FFF2-40B4-BE49-F238E27FC236}">
                    <a16:creationId xmlns:a16="http://schemas.microsoft.com/office/drawing/2014/main" id="{4B09691F-CB2F-3E40-A012-5BECB0526A65}"/>
                  </a:ext>
                </a:extLst>
              </p:cNvPr>
              <p:cNvSpPr/>
              <p:nvPr/>
            </p:nvSpPr>
            <p:spPr>
              <a:xfrm rot="19868372">
                <a:off x="10137136" y="4554561"/>
                <a:ext cx="354950" cy="697910"/>
              </a:xfrm>
              <a:prstGeom prst="curvedLeftArrow">
                <a:avLst>
                  <a:gd name="adj1" fmla="val 25000"/>
                  <a:gd name="adj2" fmla="val 50000"/>
                  <a:gd name="adj3" fmla="val 42341"/>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3" name="Curved Right Arrow 202">
                <a:extLst>
                  <a:ext uri="{FF2B5EF4-FFF2-40B4-BE49-F238E27FC236}">
                    <a16:creationId xmlns:a16="http://schemas.microsoft.com/office/drawing/2014/main" id="{FC0730FF-D841-5A49-B071-AEE3AAC9BF20}"/>
                  </a:ext>
                </a:extLst>
              </p:cNvPr>
              <p:cNvSpPr/>
              <p:nvPr/>
            </p:nvSpPr>
            <p:spPr>
              <a:xfrm rot="19121583">
                <a:off x="9640042" y="4182344"/>
                <a:ext cx="336353" cy="734784"/>
              </a:xfrm>
              <a:prstGeom prst="curvedRigh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Curved Left Arrow 203">
                <a:extLst>
                  <a:ext uri="{FF2B5EF4-FFF2-40B4-BE49-F238E27FC236}">
                    <a16:creationId xmlns:a16="http://schemas.microsoft.com/office/drawing/2014/main" id="{3D838E24-ECB2-894B-BD84-4122E05D08A3}"/>
                  </a:ext>
                </a:extLst>
              </p:cNvPr>
              <p:cNvSpPr/>
              <p:nvPr/>
            </p:nvSpPr>
            <p:spPr>
              <a:xfrm>
                <a:off x="9630743" y="3587679"/>
                <a:ext cx="354950" cy="697910"/>
              </a:xfrm>
              <a:prstGeom prst="curvedLef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5" name="Group 204">
              <a:extLst>
                <a:ext uri="{FF2B5EF4-FFF2-40B4-BE49-F238E27FC236}">
                  <a16:creationId xmlns:a16="http://schemas.microsoft.com/office/drawing/2014/main" id="{5A625B97-6B0B-5F49-8BE7-F4EFFA4A6D36}"/>
                </a:ext>
              </a:extLst>
            </p:cNvPr>
            <p:cNvGrpSpPr/>
            <p:nvPr/>
          </p:nvGrpSpPr>
          <p:grpSpPr>
            <a:xfrm>
              <a:off x="9661223" y="3811199"/>
              <a:ext cx="861342" cy="1664792"/>
              <a:chOff x="9630743" y="3587679"/>
              <a:chExt cx="861342" cy="1664792"/>
            </a:xfrm>
            <a:solidFill>
              <a:srgbClr val="FB807F"/>
            </a:solidFill>
          </p:grpSpPr>
          <p:sp>
            <p:nvSpPr>
              <p:cNvPr id="206" name="Curved Left Arrow 205">
                <a:extLst>
                  <a:ext uri="{FF2B5EF4-FFF2-40B4-BE49-F238E27FC236}">
                    <a16:creationId xmlns:a16="http://schemas.microsoft.com/office/drawing/2014/main" id="{D2265F56-D0F6-C949-9321-AC4C407AF481}"/>
                  </a:ext>
                </a:extLst>
              </p:cNvPr>
              <p:cNvSpPr/>
              <p:nvPr/>
            </p:nvSpPr>
            <p:spPr>
              <a:xfrm rot="19868372">
                <a:off x="10137136" y="4554561"/>
                <a:ext cx="354950" cy="697910"/>
              </a:xfrm>
              <a:prstGeom prst="curvedLeftArrow">
                <a:avLst>
                  <a:gd name="adj1" fmla="val 25000"/>
                  <a:gd name="adj2" fmla="val 50000"/>
                  <a:gd name="adj3" fmla="val 39554"/>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7" name="Curved Right Arrow 206">
                <a:extLst>
                  <a:ext uri="{FF2B5EF4-FFF2-40B4-BE49-F238E27FC236}">
                    <a16:creationId xmlns:a16="http://schemas.microsoft.com/office/drawing/2014/main" id="{A6BD6935-7827-C54F-813F-8646667A5668}"/>
                  </a:ext>
                </a:extLst>
              </p:cNvPr>
              <p:cNvSpPr/>
              <p:nvPr/>
            </p:nvSpPr>
            <p:spPr>
              <a:xfrm rot="19121583">
                <a:off x="9640042" y="4182344"/>
                <a:ext cx="336353" cy="734784"/>
              </a:xfrm>
              <a:prstGeom prst="curvedRightArrow">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 name="Curved Left Arrow 207">
                <a:extLst>
                  <a:ext uri="{FF2B5EF4-FFF2-40B4-BE49-F238E27FC236}">
                    <a16:creationId xmlns:a16="http://schemas.microsoft.com/office/drawing/2014/main" id="{1BD2D419-D66F-0D49-A530-CB8C56DA3137}"/>
                  </a:ext>
                </a:extLst>
              </p:cNvPr>
              <p:cNvSpPr/>
              <p:nvPr/>
            </p:nvSpPr>
            <p:spPr>
              <a:xfrm>
                <a:off x="9630743" y="3587679"/>
                <a:ext cx="354950" cy="697910"/>
              </a:xfrm>
              <a:prstGeom prst="curvedLeftArrow">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9" name="Group 208">
              <a:extLst>
                <a:ext uri="{FF2B5EF4-FFF2-40B4-BE49-F238E27FC236}">
                  <a16:creationId xmlns:a16="http://schemas.microsoft.com/office/drawing/2014/main" id="{013B1CEC-96A4-0C42-A7E9-E68D6F1EA7A2}"/>
                </a:ext>
              </a:extLst>
            </p:cNvPr>
            <p:cNvGrpSpPr/>
            <p:nvPr/>
          </p:nvGrpSpPr>
          <p:grpSpPr>
            <a:xfrm>
              <a:off x="9661223" y="3912799"/>
              <a:ext cx="861342" cy="1664792"/>
              <a:chOff x="9630743" y="3587679"/>
              <a:chExt cx="861342" cy="1664792"/>
            </a:xfrm>
            <a:solidFill>
              <a:schemeClr val="accent4">
                <a:lumMod val="40000"/>
                <a:lumOff val="60000"/>
              </a:schemeClr>
            </a:solidFill>
          </p:grpSpPr>
          <p:sp>
            <p:nvSpPr>
              <p:cNvPr id="210" name="Curved Left Arrow 209">
                <a:extLst>
                  <a:ext uri="{FF2B5EF4-FFF2-40B4-BE49-F238E27FC236}">
                    <a16:creationId xmlns:a16="http://schemas.microsoft.com/office/drawing/2014/main" id="{EE32F9E6-B719-3045-8D31-6C52A5E6567D}"/>
                  </a:ext>
                </a:extLst>
              </p:cNvPr>
              <p:cNvSpPr/>
              <p:nvPr/>
            </p:nvSpPr>
            <p:spPr>
              <a:xfrm rot="19868372">
                <a:off x="10137136" y="4554561"/>
                <a:ext cx="354950" cy="697910"/>
              </a:xfrm>
              <a:prstGeom prst="curvedLeftArrow">
                <a:avLst>
                  <a:gd name="adj1" fmla="val 25000"/>
                  <a:gd name="adj2" fmla="val 50000"/>
                  <a:gd name="adj3" fmla="val 38106"/>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Curved Right Arrow 210">
                <a:extLst>
                  <a:ext uri="{FF2B5EF4-FFF2-40B4-BE49-F238E27FC236}">
                    <a16:creationId xmlns:a16="http://schemas.microsoft.com/office/drawing/2014/main" id="{2EDF1202-E77D-EA4E-BFCB-74E6C323EE46}"/>
                  </a:ext>
                </a:extLst>
              </p:cNvPr>
              <p:cNvSpPr/>
              <p:nvPr/>
            </p:nvSpPr>
            <p:spPr>
              <a:xfrm rot="19121583">
                <a:off x="9640042" y="4182344"/>
                <a:ext cx="336353" cy="734784"/>
              </a:xfrm>
              <a:prstGeom prst="curvedRightArrow">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Curved Left Arrow 211">
                <a:extLst>
                  <a:ext uri="{FF2B5EF4-FFF2-40B4-BE49-F238E27FC236}">
                    <a16:creationId xmlns:a16="http://schemas.microsoft.com/office/drawing/2014/main" id="{6E41606B-B318-994A-A323-7A86EE957B83}"/>
                  </a:ext>
                </a:extLst>
              </p:cNvPr>
              <p:cNvSpPr/>
              <p:nvPr/>
            </p:nvSpPr>
            <p:spPr>
              <a:xfrm>
                <a:off x="9630743" y="3587679"/>
                <a:ext cx="354950" cy="697910"/>
              </a:xfrm>
              <a:prstGeom prst="curvedLeftArrow">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83" name="TextBox 282">
            <a:extLst>
              <a:ext uri="{FF2B5EF4-FFF2-40B4-BE49-F238E27FC236}">
                <a16:creationId xmlns:a16="http://schemas.microsoft.com/office/drawing/2014/main" id="{282919C9-BB42-0842-8516-10517420A4CA}"/>
              </a:ext>
            </a:extLst>
          </p:cNvPr>
          <p:cNvSpPr txBox="1"/>
          <p:nvPr/>
        </p:nvSpPr>
        <p:spPr>
          <a:xfrm>
            <a:off x="1859636" y="5774733"/>
            <a:ext cx="2653006"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Post-analysis data integration</a:t>
            </a:r>
          </a:p>
        </p:txBody>
      </p:sp>
      <p:sp>
        <p:nvSpPr>
          <p:cNvPr id="287" name="Rectangle 286">
            <a:extLst>
              <a:ext uri="{FF2B5EF4-FFF2-40B4-BE49-F238E27FC236}">
                <a16:creationId xmlns:a16="http://schemas.microsoft.com/office/drawing/2014/main" id="{CEDB4A67-855D-844B-A3BF-4BB5DF7CE1CE}"/>
              </a:ext>
            </a:extLst>
          </p:cNvPr>
          <p:cNvSpPr/>
          <p:nvPr/>
        </p:nvSpPr>
        <p:spPr>
          <a:xfrm>
            <a:off x="875239" y="7850979"/>
            <a:ext cx="7600314" cy="3242775"/>
          </a:xfrm>
          <a:prstGeom prst="rect">
            <a:avLst/>
          </a:prstGeom>
          <a:noFill/>
          <a:ln w="1270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92C41B3D-6E98-6248-801C-723EE4E32361}"/>
              </a:ext>
            </a:extLst>
          </p:cNvPr>
          <p:cNvSpPr txBox="1"/>
          <p:nvPr/>
        </p:nvSpPr>
        <p:spPr>
          <a:xfrm>
            <a:off x="3157229" y="7916787"/>
            <a:ext cx="3498009" cy="369332"/>
          </a:xfrm>
          <a:prstGeom prst="rect">
            <a:avLst/>
          </a:prstGeom>
          <a:noFill/>
        </p:spPr>
        <p:txBody>
          <a:bodyPr wrap="none" rtlCol="0">
            <a:spAutoFit/>
          </a:bodyPr>
          <a:lstStyle/>
          <a:p>
            <a:r>
              <a:rPr lang="en-US" b="1" dirty="0">
                <a:solidFill>
                  <a:schemeClr val="tx1">
                    <a:lumMod val="65000"/>
                    <a:lumOff val="35000"/>
                  </a:schemeClr>
                </a:solidFill>
              </a:rPr>
              <a:t>OBJECTIVE 3: Biomarker database</a:t>
            </a:r>
          </a:p>
        </p:txBody>
      </p:sp>
      <p:sp>
        <p:nvSpPr>
          <p:cNvPr id="306" name="TextBox 305">
            <a:extLst>
              <a:ext uri="{FF2B5EF4-FFF2-40B4-BE49-F238E27FC236}">
                <a16:creationId xmlns:a16="http://schemas.microsoft.com/office/drawing/2014/main" id="{EE8FD9F6-023C-A84D-A784-4B71E281CFCE}"/>
              </a:ext>
            </a:extLst>
          </p:cNvPr>
          <p:cNvSpPr txBox="1"/>
          <p:nvPr/>
        </p:nvSpPr>
        <p:spPr>
          <a:xfrm>
            <a:off x="1035766" y="8460192"/>
            <a:ext cx="3086101" cy="307777"/>
          </a:xfrm>
          <a:prstGeom prst="rect">
            <a:avLst/>
          </a:prstGeom>
          <a:noFill/>
        </p:spPr>
        <p:txBody>
          <a:bodyPr wrap="none" rtlCol="0">
            <a:spAutoFit/>
          </a:bodyPr>
          <a:lstStyle/>
          <a:p>
            <a:r>
              <a:rPr lang="en-US" sz="1400" u="sng" dirty="0">
                <a:latin typeface="Aharoni" panose="020F0502020204030204" pitchFamily="34" charset="0"/>
                <a:cs typeface="Aharoni" panose="020F0502020204030204" pitchFamily="34" charset="0"/>
              </a:rPr>
              <a:t>Aquaculture Biomarkers database</a:t>
            </a:r>
          </a:p>
        </p:txBody>
      </p:sp>
      <p:grpSp>
        <p:nvGrpSpPr>
          <p:cNvPr id="1068" name="Group 1067">
            <a:extLst>
              <a:ext uri="{FF2B5EF4-FFF2-40B4-BE49-F238E27FC236}">
                <a16:creationId xmlns:a16="http://schemas.microsoft.com/office/drawing/2014/main" id="{86071084-715E-4B4D-A26C-9DF023E186D4}"/>
              </a:ext>
            </a:extLst>
          </p:cNvPr>
          <p:cNvGrpSpPr/>
          <p:nvPr/>
        </p:nvGrpSpPr>
        <p:grpSpPr>
          <a:xfrm>
            <a:off x="1013711" y="8819342"/>
            <a:ext cx="7192777" cy="2063676"/>
            <a:chOff x="1623428" y="9799543"/>
            <a:chExt cx="7889445" cy="2319170"/>
          </a:xfrm>
        </p:grpSpPr>
        <p:grpSp>
          <p:nvGrpSpPr>
            <p:cNvPr id="1066" name="Group 1065">
              <a:extLst>
                <a:ext uri="{FF2B5EF4-FFF2-40B4-BE49-F238E27FC236}">
                  <a16:creationId xmlns:a16="http://schemas.microsoft.com/office/drawing/2014/main" id="{E2A84F77-090A-EB43-BCC2-78B362B8FA5F}"/>
                </a:ext>
              </a:extLst>
            </p:cNvPr>
            <p:cNvGrpSpPr/>
            <p:nvPr/>
          </p:nvGrpSpPr>
          <p:grpSpPr>
            <a:xfrm>
              <a:off x="1623428" y="9799543"/>
              <a:ext cx="7889445" cy="2319170"/>
              <a:chOff x="2308610" y="10030979"/>
              <a:chExt cx="5614780" cy="1595999"/>
            </a:xfrm>
          </p:grpSpPr>
          <p:pic>
            <p:nvPicPr>
              <p:cNvPr id="1060" name="Picture 12">
                <a:extLst>
                  <a:ext uri="{FF2B5EF4-FFF2-40B4-BE49-F238E27FC236}">
                    <a16:creationId xmlns:a16="http://schemas.microsoft.com/office/drawing/2014/main" id="{89A04EB0-EF7F-F341-86AD-F47F7EFD21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3137" r="28922"/>
              <a:stretch/>
            </p:blipFill>
            <p:spPr bwMode="auto">
              <a:xfrm>
                <a:off x="2308610" y="10030979"/>
                <a:ext cx="5614780" cy="1595999"/>
              </a:xfrm>
              <a:prstGeom prst="rect">
                <a:avLst/>
              </a:prstGeom>
              <a:noFill/>
              <a:extLst>
                <a:ext uri="{909E8E84-426E-40DD-AFC4-6F175D3DCCD1}">
                  <a14:hiddenFill xmlns:a14="http://schemas.microsoft.com/office/drawing/2010/main">
                    <a:solidFill>
                      <a:srgbClr val="FFFFFF"/>
                    </a:solidFill>
                  </a14:hiddenFill>
                </a:ext>
              </a:extLst>
            </p:spPr>
          </p:pic>
          <p:sp>
            <p:nvSpPr>
              <p:cNvPr id="1063" name="TextBox 1062">
                <a:extLst>
                  <a:ext uri="{FF2B5EF4-FFF2-40B4-BE49-F238E27FC236}">
                    <a16:creationId xmlns:a16="http://schemas.microsoft.com/office/drawing/2014/main" id="{9F2F7254-7515-8743-B892-D58913A33758}"/>
                  </a:ext>
                </a:extLst>
              </p:cNvPr>
              <p:cNvSpPr txBox="1"/>
              <p:nvPr/>
            </p:nvSpPr>
            <p:spPr>
              <a:xfrm>
                <a:off x="3731266" y="10392254"/>
                <a:ext cx="525174"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Condition</a:t>
                </a:r>
              </a:p>
            </p:txBody>
          </p:sp>
          <p:sp>
            <p:nvSpPr>
              <p:cNvPr id="292" name="TextBox 291">
                <a:extLst>
                  <a:ext uri="{FF2B5EF4-FFF2-40B4-BE49-F238E27FC236}">
                    <a16:creationId xmlns:a16="http://schemas.microsoft.com/office/drawing/2014/main" id="{930DE80E-05BF-3B40-B8FB-3C2DBD38DBDA}"/>
                  </a:ext>
                </a:extLst>
              </p:cNvPr>
              <p:cNvSpPr txBox="1"/>
              <p:nvPr/>
            </p:nvSpPr>
            <p:spPr>
              <a:xfrm>
                <a:off x="5438280" y="10388326"/>
                <a:ext cx="32910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Effect</a:t>
                </a:r>
              </a:p>
            </p:txBody>
          </p:sp>
          <p:sp>
            <p:nvSpPr>
              <p:cNvPr id="293" name="TextBox 292">
                <a:extLst>
                  <a:ext uri="{FF2B5EF4-FFF2-40B4-BE49-F238E27FC236}">
                    <a16:creationId xmlns:a16="http://schemas.microsoft.com/office/drawing/2014/main" id="{5A7AAEC9-1618-BA46-8123-7A9D3A8F315F}"/>
                  </a:ext>
                </a:extLst>
              </p:cNvPr>
              <p:cNvSpPr txBox="1"/>
              <p:nvPr/>
            </p:nvSpPr>
            <p:spPr>
              <a:xfrm>
                <a:off x="2438758" y="10388326"/>
                <a:ext cx="444427" cy="119013"/>
              </a:xfrm>
              <a:prstGeom prst="rect">
                <a:avLst/>
              </a:prstGeom>
              <a:solidFill>
                <a:srgbClr val="E9F0FB"/>
              </a:solidFill>
            </p:spPr>
            <p:txBody>
              <a:bodyPr wrap="square" lIns="0" tIns="0" rIns="0" bIns="0" rtlCol="0">
                <a:spAutoFit/>
              </a:bodyPr>
              <a:lstStyle/>
              <a:p>
                <a:r>
                  <a:rPr lang="en-US" sz="1000" b="1" i="1" dirty="0">
                    <a:solidFill>
                      <a:schemeClr val="tx1">
                        <a:lumMod val="65000"/>
                        <a:lumOff val="35000"/>
                      </a:schemeClr>
                    </a:solidFill>
                  </a:rPr>
                  <a:t>Biomarker</a:t>
                </a:r>
              </a:p>
            </p:txBody>
          </p:sp>
          <p:sp>
            <p:nvSpPr>
              <p:cNvPr id="294" name="TextBox 293">
                <a:extLst>
                  <a:ext uri="{FF2B5EF4-FFF2-40B4-BE49-F238E27FC236}">
                    <a16:creationId xmlns:a16="http://schemas.microsoft.com/office/drawing/2014/main" id="{B25EE90D-2595-CC4E-A81E-5C4EB08B1B6D}"/>
                  </a:ext>
                </a:extLst>
              </p:cNvPr>
              <p:cNvSpPr txBox="1"/>
              <p:nvPr/>
            </p:nvSpPr>
            <p:spPr>
              <a:xfrm>
                <a:off x="6258310" y="10388326"/>
                <a:ext cx="44442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Evidence</a:t>
                </a:r>
              </a:p>
            </p:txBody>
          </p:sp>
          <p:sp>
            <p:nvSpPr>
              <p:cNvPr id="295" name="TextBox 294">
                <a:extLst>
                  <a:ext uri="{FF2B5EF4-FFF2-40B4-BE49-F238E27FC236}">
                    <a16:creationId xmlns:a16="http://schemas.microsoft.com/office/drawing/2014/main" id="{EC32E580-D4EB-E94E-97BB-5F5EFC474EE6}"/>
                  </a:ext>
                </a:extLst>
              </p:cNvPr>
              <p:cNvSpPr txBox="1"/>
              <p:nvPr/>
            </p:nvSpPr>
            <p:spPr>
              <a:xfrm>
                <a:off x="7204337" y="10394676"/>
                <a:ext cx="44442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Source</a:t>
                </a:r>
              </a:p>
            </p:txBody>
          </p:sp>
          <p:sp>
            <p:nvSpPr>
              <p:cNvPr id="1064" name="TextBox 1063">
                <a:extLst>
                  <a:ext uri="{FF2B5EF4-FFF2-40B4-BE49-F238E27FC236}">
                    <a16:creationId xmlns:a16="http://schemas.microsoft.com/office/drawing/2014/main" id="{D16228EC-4146-F142-8933-45527675EDFF}"/>
                  </a:ext>
                </a:extLst>
              </p:cNvPr>
              <p:cNvSpPr txBox="1"/>
              <p:nvPr/>
            </p:nvSpPr>
            <p:spPr>
              <a:xfrm>
                <a:off x="5461729" y="1126939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298" name="TextBox 297">
                <a:extLst>
                  <a:ext uri="{FF2B5EF4-FFF2-40B4-BE49-F238E27FC236}">
                    <a16:creationId xmlns:a16="http://schemas.microsoft.com/office/drawing/2014/main" id="{91B8F5A2-D2CF-E440-8620-6C1F49EA58D4}"/>
                  </a:ext>
                </a:extLst>
              </p:cNvPr>
              <p:cNvSpPr txBox="1"/>
              <p:nvPr/>
            </p:nvSpPr>
            <p:spPr>
              <a:xfrm>
                <a:off x="5471319" y="1094282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299" name="TextBox 298">
                <a:extLst>
                  <a:ext uri="{FF2B5EF4-FFF2-40B4-BE49-F238E27FC236}">
                    <a16:creationId xmlns:a16="http://schemas.microsoft.com/office/drawing/2014/main" id="{B54DE9F5-53EC-BA42-88B5-23ABED108CE4}"/>
                  </a:ext>
                </a:extLst>
              </p:cNvPr>
              <p:cNvSpPr txBox="1"/>
              <p:nvPr/>
            </p:nvSpPr>
            <p:spPr>
              <a:xfrm>
                <a:off x="5461729" y="1145115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301" name="TextBox 300">
                <a:extLst>
                  <a:ext uri="{FF2B5EF4-FFF2-40B4-BE49-F238E27FC236}">
                    <a16:creationId xmlns:a16="http://schemas.microsoft.com/office/drawing/2014/main" id="{06BB700B-6166-D043-96F4-0CDC1CC3C505}"/>
                  </a:ext>
                </a:extLst>
              </p:cNvPr>
              <p:cNvSpPr txBox="1"/>
              <p:nvPr/>
            </p:nvSpPr>
            <p:spPr>
              <a:xfrm>
                <a:off x="5453232" y="11132119"/>
                <a:ext cx="451824" cy="107112"/>
              </a:xfrm>
              <a:prstGeom prst="rect">
                <a:avLst/>
              </a:prstGeom>
              <a:solidFill>
                <a:srgbClr val="C9186B"/>
              </a:solidFill>
            </p:spPr>
            <p:txBody>
              <a:bodyPr wrap="square" lIns="0" tIns="0" rIns="0" bIns="0" rtlCol="0">
                <a:spAutoFit/>
              </a:bodyPr>
              <a:lstStyle/>
              <a:p>
                <a:pPr algn="ctr"/>
                <a:r>
                  <a:rPr lang="en-US" sz="900" b="1" dirty="0">
                    <a:solidFill>
                      <a:schemeClr val="bg1"/>
                    </a:solidFill>
                    <a:latin typeface="Daytona" panose="020F0502020204030204" pitchFamily="34" charset="0"/>
                    <a:cs typeface="Daytona" panose="020F0502020204030204" pitchFamily="34" charset="0"/>
                  </a:rPr>
                  <a:t>Sensitive</a:t>
                </a:r>
              </a:p>
            </p:txBody>
          </p:sp>
          <p:sp>
            <p:nvSpPr>
              <p:cNvPr id="302" name="TextBox 301">
                <a:extLst>
                  <a:ext uri="{FF2B5EF4-FFF2-40B4-BE49-F238E27FC236}">
                    <a16:creationId xmlns:a16="http://schemas.microsoft.com/office/drawing/2014/main" id="{71FB72A3-5B53-1A4D-8F1D-696A6418DADA}"/>
                  </a:ext>
                </a:extLst>
              </p:cNvPr>
              <p:cNvSpPr txBox="1"/>
              <p:nvPr/>
            </p:nvSpPr>
            <p:spPr>
              <a:xfrm>
                <a:off x="5445024" y="10792517"/>
                <a:ext cx="451824" cy="107112"/>
              </a:xfrm>
              <a:prstGeom prst="rect">
                <a:avLst/>
              </a:prstGeom>
              <a:solidFill>
                <a:srgbClr val="C9186B"/>
              </a:solidFill>
            </p:spPr>
            <p:txBody>
              <a:bodyPr wrap="square" lIns="0" tIns="0" rIns="0" bIns="0" rtlCol="0">
                <a:spAutoFit/>
              </a:bodyPr>
              <a:lstStyle/>
              <a:p>
                <a:pPr algn="ctr"/>
                <a:r>
                  <a:rPr lang="en-US" sz="900" b="1" dirty="0">
                    <a:solidFill>
                      <a:schemeClr val="bg1"/>
                    </a:solidFill>
                    <a:latin typeface="Daytona" panose="020F0502020204030204" pitchFamily="34" charset="0"/>
                    <a:cs typeface="Daytona" panose="020F0502020204030204" pitchFamily="34" charset="0"/>
                  </a:rPr>
                  <a:t>Sensitive</a:t>
                </a:r>
              </a:p>
            </p:txBody>
          </p:sp>
        </p:grpSp>
        <p:sp>
          <p:nvSpPr>
            <p:cNvPr id="1067" name="TextBox 1066">
              <a:extLst>
                <a:ext uri="{FF2B5EF4-FFF2-40B4-BE49-F238E27FC236}">
                  <a16:creationId xmlns:a16="http://schemas.microsoft.com/office/drawing/2014/main" id="{38C00722-C396-DC49-B085-A32E52CEEBD2}"/>
                </a:ext>
              </a:extLst>
            </p:cNvPr>
            <p:cNvSpPr txBox="1"/>
            <p:nvPr/>
          </p:nvSpPr>
          <p:spPr>
            <a:xfrm>
              <a:off x="3643104" y="10896918"/>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08" name="TextBox 307">
              <a:extLst>
                <a:ext uri="{FF2B5EF4-FFF2-40B4-BE49-F238E27FC236}">
                  <a16:creationId xmlns:a16="http://schemas.microsoft.com/office/drawing/2014/main" id="{3DE06B32-30C0-C842-981C-B724520AFE29}"/>
                </a:ext>
              </a:extLst>
            </p:cNvPr>
            <p:cNvSpPr txBox="1"/>
            <p:nvPr/>
          </p:nvSpPr>
          <p:spPr>
            <a:xfrm>
              <a:off x="3643395" y="11865087"/>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0" name="TextBox 309">
              <a:extLst>
                <a:ext uri="{FF2B5EF4-FFF2-40B4-BE49-F238E27FC236}">
                  <a16:creationId xmlns:a16="http://schemas.microsoft.com/office/drawing/2014/main" id="{883F21D4-E738-AA46-920B-3EC0A96B6142}"/>
                </a:ext>
              </a:extLst>
            </p:cNvPr>
            <p:cNvSpPr txBox="1"/>
            <p:nvPr/>
          </p:nvSpPr>
          <p:spPr>
            <a:xfrm>
              <a:off x="3638705" y="11147842"/>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1" name="TextBox 310">
              <a:extLst>
                <a:ext uri="{FF2B5EF4-FFF2-40B4-BE49-F238E27FC236}">
                  <a16:creationId xmlns:a16="http://schemas.microsoft.com/office/drawing/2014/main" id="{10F3B9D9-8AB9-354F-A921-4C3996208C41}"/>
                </a:ext>
              </a:extLst>
            </p:cNvPr>
            <p:cNvSpPr txBox="1"/>
            <p:nvPr/>
          </p:nvSpPr>
          <p:spPr>
            <a:xfrm>
              <a:off x="3622432" y="11394536"/>
              <a:ext cx="2240486"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2" name="TextBox 311">
              <a:extLst>
                <a:ext uri="{FF2B5EF4-FFF2-40B4-BE49-F238E27FC236}">
                  <a16:creationId xmlns:a16="http://schemas.microsoft.com/office/drawing/2014/main" id="{FA0E73D6-51BF-6943-8598-B737441313E4}"/>
                </a:ext>
              </a:extLst>
            </p:cNvPr>
            <p:cNvSpPr txBox="1"/>
            <p:nvPr/>
          </p:nvSpPr>
          <p:spPr>
            <a:xfrm>
              <a:off x="3622432" y="11635695"/>
              <a:ext cx="2240486"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grpSp>
      <p:sp>
        <p:nvSpPr>
          <p:cNvPr id="323" name="TextBox 322">
            <a:extLst>
              <a:ext uri="{FF2B5EF4-FFF2-40B4-BE49-F238E27FC236}">
                <a16:creationId xmlns:a16="http://schemas.microsoft.com/office/drawing/2014/main" id="{F752CE67-C7E8-B943-B925-EA86DEB1B9FB}"/>
              </a:ext>
            </a:extLst>
          </p:cNvPr>
          <p:cNvSpPr txBox="1"/>
          <p:nvPr/>
        </p:nvSpPr>
        <p:spPr>
          <a:xfrm>
            <a:off x="7946565" y="4815947"/>
            <a:ext cx="1235469" cy="830997"/>
          </a:xfrm>
          <a:prstGeom prst="rect">
            <a:avLst/>
          </a:prstGeom>
          <a:noFill/>
        </p:spPr>
        <p:txBody>
          <a:bodyPr wrap="square" rtlCol="0">
            <a:spAutoFit/>
          </a:bodyPr>
          <a:lstStyle/>
          <a:p>
            <a:pPr marL="228600" indent="-228600">
              <a:buFont typeface="+mj-lt"/>
              <a:buAutoNum type="arabicPeriod" startAt="3"/>
            </a:pPr>
            <a:r>
              <a:rPr lang="en-US" sz="1200" dirty="0">
                <a:latin typeface="Arial" panose="020B0604020202020204" pitchFamily="34" charset="0"/>
                <a:cs typeface="Arial" panose="020B0604020202020204" pitchFamily="34" charset="0"/>
              </a:rPr>
              <a:t>Correlation modeling, network modeling</a:t>
            </a:r>
          </a:p>
        </p:txBody>
      </p:sp>
    </p:spTree>
    <p:extLst>
      <p:ext uri="{BB962C8B-B14F-4D97-AF65-F5344CB8AC3E}">
        <p14:creationId xmlns:p14="http://schemas.microsoft.com/office/powerpoint/2010/main" val="153947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014780" y="9759801"/>
            <a:ext cx="2117771" cy="502324"/>
          </a:xfrm>
          <a:prstGeom prst="rect">
            <a:avLst/>
          </a:prstGeom>
          <a:noFill/>
        </p:spPr>
        <p:txBody>
          <a:bodyPr wrap="none" rtlCol="0">
            <a:spAutoFit/>
          </a:bodyPr>
          <a:lstStyle/>
          <a:p>
            <a:r>
              <a:rPr lang="en-US" sz="2400"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005724" y="7615980"/>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3088429" y="7942471"/>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3112781" y="10139524"/>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741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13537197" y="1002599"/>
            <a:ext cx="4384509" cy="470459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13818079" y="295097"/>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Data integration</a:t>
            </a:r>
          </a:p>
        </p:txBody>
      </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602190" y="2847040"/>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1005256"/>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13302893" y="1024555"/>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1336283" y="3569320"/>
            <a:ext cx="1867499" cy="523220"/>
          </a:xfrm>
          <a:prstGeom prst="rect">
            <a:avLst/>
          </a:prstGeom>
          <a:noFill/>
        </p:spPr>
        <p:txBody>
          <a:bodyPr wrap="none" rtlCol="0">
            <a:spAutoFit/>
          </a:bodyPr>
          <a:lstStyle/>
          <a:p>
            <a:r>
              <a:rPr lang="en-US" sz="2800" b="1"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1327227" y="1203827"/>
            <a:ext cx="1590307" cy="523220"/>
          </a:xfrm>
          <a:prstGeom prst="rect">
            <a:avLst/>
          </a:prstGeom>
          <a:noFill/>
        </p:spPr>
        <p:txBody>
          <a:bodyPr wrap="none" rtlCol="0">
            <a:spAutoFit/>
          </a:bodyPr>
          <a:lstStyle/>
          <a:p>
            <a:r>
              <a:rPr lang="en-US" sz="2800" b="1"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20174038" y="4007142"/>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19686250" y="2018982"/>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19900341" y="4221477"/>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19608471" y="4468661"/>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164" name="TextBox 163">
            <a:extLst>
              <a:ext uri="{FF2B5EF4-FFF2-40B4-BE49-F238E27FC236}">
                <a16:creationId xmlns:a16="http://schemas.microsoft.com/office/drawing/2014/main" id="{D41901C9-0D71-904F-96CF-A3305139553C}"/>
              </a:ext>
            </a:extLst>
          </p:cNvPr>
          <p:cNvSpPr txBox="1"/>
          <p:nvPr/>
        </p:nvSpPr>
        <p:spPr>
          <a:xfrm>
            <a:off x="20100890" y="258021"/>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Signatures</a:t>
            </a:r>
          </a:p>
        </p:txBody>
      </p:sp>
      <p:sp>
        <p:nvSpPr>
          <p:cNvPr id="173" name="Rounded Rectangle 172">
            <a:extLst>
              <a:ext uri="{FF2B5EF4-FFF2-40B4-BE49-F238E27FC236}">
                <a16:creationId xmlns:a16="http://schemas.microsoft.com/office/drawing/2014/main" id="{766753E8-32ED-3144-895B-26B66B8D2D82}"/>
              </a:ext>
            </a:extLst>
          </p:cNvPr>
          <p:cNvSpPr/>
          <p:nvPr/>
        </p:nvSpPr>
        <p:spPr>
          <a:xfrm>
            <a:off x="19612677" y="990932"/>
            <a:ext cx="4824891" cy="4740168"/>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22409932" y="1530318"/>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22434284" y="3949043"/>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Right Arrow 112">
            <a:extLst>
              <a:ext uri="{FF2B5EF4-FFF2-40B4-BE49-F238E27FC236}">
                <a16:creationId xmlns:a16="http://schemas.microsoft.com/office/drawing/2014/main" id="{EC90E06A-7F67-D640-853E-7C4FD2AD90FA}"/>
              </a:ext>
            </a:extLst>
          </p:cNvPr>
          <p:cNvSpPr/>
          <p:nvPr/>
        </p:nvSpPr>
        <p:spPr>
          <a:xfrm>
            <a:off x="11988091" y="2828993"/>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3">
            <a:extLst>
              <a:ext uri="{FF2B5EF4-FFF2-40B4-BE49-F238E27FC236}">
                <a16:creationId xmlns:a16="http://schemas.microsoft.com/office/drawing/2014/main" id="{B6F529A3-BCF5-E44E-B2FD-20B219F37C9B}"/>
              </a:ext>
            </a:extLst>
          </p:cNvPr>
          <p:cNvSpPr/>
          <p:nvPr/>
        </p:nvSpPr>
        <p:spPr>
          <a:xfrm>
            <a:off x="18362088" y="2751376"/>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72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347787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low pH and low dissolved oxygen (DO) conditions. Differential amino acid network effects from low DO (</a:t>
            </a:r>
            <a:r>
              <a:rPr lang="en-US" sz="2000" b="1"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low pH (</a:t>
            </a:r>
            <a:r>
              <a:rPr lang="en-US" sz="2000" b="1" dirty="0">
                <a:latin typeface="Arial" panose="020B0604020202020204" pitchFamily="34" charset="0"/>
                <a:cs typeface="Arial" panose="020B0604020202020204" pitchFamily="34" charset="0"/>
              </a:rPr>
              <a:t>ii</a:t>
            </a:r>
            <a:r>
              <a:rPr lang="en-US" sz="2000" dirty="0">
                <a:latin typeface="Arial" panose="020B0604020202020204" pitchFamily="34" charset="0"/>
                <a:cs typeface="Arial" panose="020B0604020202020204" pitchFamily="34" charset="0"/>
              </a:rPr>
              <a:t>), and combined low pH and low DO (</a:t>
            </a:r>
            <a:r>
              <a:rPr lang="en-US" sz="2000" b="1" dirty="0">
                <a:latin typeface="Arial" panose="020B0604020202020204" pitchFamily="34" charset="0"/>
                <a:cs typeface="Arial" panose="020B0604020202020204" pitchFamily="34" charset="0"/>
              </a:rPr>
              <a:t>iii</a:t>
            </a:r>
            <a:r>
              <a:rPr lang="en-US" sz="2000" dirty="0">
                <a:latin typeface="Arial" panose="020B0604020202020204" pitchFamily="34" charset="0"/>
                <a:cs typeface="Arial" panose="020B0604020202020204" pitchFamily="34" charset="0"/>
              </a:rPr>
              <a:t>). Amino acids are clustered by chemical similarity, colored by Cohen D effect size comparing the treatment group to the ambient group, and outlined by treatment group mean fold change relative to the ambient group. Shapes and their size indicate the statistical method(s) by which the compound was classified as important. Gray edges indicate nodes share a KEGG biochemical pathway(s).</a:t>
            </a:r>
          </a:p>
        </p:txBody>
      </p:sp>
      <p:pic>
        <p:nvPicPr>
          <p:cNvPr id="4" name="Picture 3" descr="A screenshot of a cell phone&#10;&#10;Description automatically generated">
            <a:extLst>
              <a:ext uri="{FF2B5EF4-FFF2-40B4-BE49-F238E27FC236}">
                <a16:creationId xmlns:a16="http://schemas.microsoft.com/office/drawing/2014/main" id="{B3E7CFF7-4D80-1B44-A1B6-4065FFDBA3A5}"/>
              </a:ext>
            </a:extLst>
          </p:cNvPr>
          <p:cNvPicPr>
            <a:picLocks noChangeAspect="1"/>
          </p:cNvPicPr>
          <p:nvPr/>
        </p:nvPicPr>
        <p:blipFill rotWithShape="1">
          <a:blip r:embed="rId2"/>
          <a:srcRect t="-1765" b="-1"/>
          <a:stretch/>
        </p:blipFill>
        <p:spPr>
          <a:xfrm>
            <a:off x="50800" y="4631720"/>
            <a:ext cx="11990090" cy="7397085"/>
          </a:xfrm>
          <a:prstGeom prst="rect">
            <a:avLst/>
          </a:prstGeom>
        </p:spPr>
      </p:pic>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7" name="TextBox 6">
            <a:extLst>
              <a:ext uri="{FF2B5EF4-FFF2-40B4-BE49-F238E27FC236}">
                <a16:creationId xmlns:a16="http://schemas.microsoft.com/office/drawing/2014/main" id="{6619B7F6-0579-E644-B356-FCCFEBC1D06B}"/>
              </a:ext>
            </a:extLst>
          </p:cNvPr>
          <p:cNvSpPr txBox="1"/>
          <p:nvPr/>
        </p:nvSpPr>
        <p:spPr>
          <a:xfrm>
            <a:off x="151110" y="4854516"/>
            <a:ext cx="240772" cy="369332"/>
          </a:xfrm>
          <a:prstGeom prst="rect">
            <a:avLst/>
          </a:prstGeom>
          <a:solidFill>
            <a:schemeClr val="bg1"/>
          </a:solidFill>
        </p:spPr>
        <p:txBody>
          <a:bodyPr wrap="none" rtlCol="0">
            <a:spAutoFit/>
          </a:bodyPr>
          <a:lstStyle/>
          <a:p>
            <a:r>
              <a:rPr lang="en-US" b="1" dirty="0" err="1"/>
              <a:t>i</a:t>
            </a:r>
            <a:endParaRPr lang="en-US" b="1" dirty="0"/>
          </a:p>
        </p:txBody>
      </p:sp>
      <p:sp>
        <p:nvSpPr>
          <p:cNvPr id="121" name="TextBox 120">
            <a:extLst>
              <a:ext uri="{FF2B5EF4-FFF2-40B4-BE49-F238E27FC236}">
                <a16:creationId xmlns:a16="http://schemas.microsoft.com/office/drawing/2014/main" id="{9399DD93-5152-FB40-9249-E8B9DDA655A9}"/>
              </a:ext>
            </a:extLst>
          </p:cNvPr>
          <p:cNvSpPr txBox="1"/>
          <p:nvPr/>
        </p:nvSpPr>
        <p:spPr>
          <a:xfrm>
            <a:off x="4098996" y="4854516"/>
            <a:ext cx="296876" cy="369332"/>
          </a:xfrm>
          <a:prstGeom prst="rect">
            <a:avLst/>
          </a:prstGeom>
          <a:solidFill>
            <a:schemeClr val="bg1"/>
          </a:solidFill>
        </p:spPr>
        <p:txBody>
          <a:bodyPr wrap="none" rtlCol="0">
            <a:spAutoFit/>
          </a:bodyPr>
          <a:lstStyle/>
          <a:p>
            <a:r>
              <a:rPr lang="en-US" b="1" dirty="0"/>
              <a:t>ii</a:t>
            </a:r>
          </a:p>
        </p:txBody>
      </p:sp>
      <p:sp>
        <p:nvSpPr>
          <p:cNvPr id="122" name="TextBox 121">
            <a:extLst>
              <a:ext uri="{FF2B5EF4-FFF2-40B4-BE49-F238E27FC236}">
                <a16:creationId xmlns:a16="http://schemas.microsoft.com/office/drawing/2014/main" id="{E86B5784-15EF-3A41-A7DD-9D9689001E23}"/>
              </a:ext>
            </a:extLst>
          </p:cNvPr>
          <p:cNvSpPr txBox="1"/>
          <p:nvPr/>
        </p:nvSpPr>
        <p:spPr>
          <a:xfrm>
            <a:off x="8069943" y="4854516"/>
            <a:ext cx="352982" cy="369332"/>
          </a:xfrm>
          <a:prstGeom prst="rect">
            <a:avLst/>
          </a:prstGeom>
          <a:solidFill>
            <a:schemeClr val="bg1"/>
          </a:solidFill>
        </p:spPr>
        <p:txBody>
          <a:bodyPr wrap="none" rtlCol="0">
            <a:spAutoFit/>
          </a:bodyPr>
          <a:lstStyle/>
          <a:p>
            <a:r>
              <a:rPr lang="en-US" b="1" dirty="0"/>
              <a:t>iii</a:t>
            </a:r>
          </a:p>
        </p:txBody>
      </p:sp>
    </p:spTree>
    <p:extLst>
      <p:ext uri="{BB962C8B-B14F-4D97-AF65-F5344CB8AC3E}">
        <p14:creationId xmlns:p14="http://schemas.microsoft.com/office/powerpoint/2010/main" val="179546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649DB6-4C3F-A147-93D8-AD97A7AED356}"/>
              </a:ext>
            </a:extLst>
          </p:cNvPr>
          <p:cNvPicPr>
            <a:picLocks noChangeAspect="1"/>
          </p:cNvPicPr>
          <p:nvPr/>
        </p:nvPicPr>
        <p:blipFill>
          <a:blip r:embed="rId2"/>
          <a:stretch>
            <a:fillRect/>
          </a:stretch>
        </p:blipFill>
        <p:spPr>
          <a:xfrm>
            <a:off x="151110" y="4801057"/>
            <a:ext cx="12006973" cy="6031761"/>
          </a:xfrm>
          <a:prstGeom prst="rect">
            <a:avLst/>
          </a:prstGeom>
        </p:spPr>
      </p:pic>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224676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various low pH and low oxygen conditions. From SA Trigg </a:t>
            </a:r>
            <a:r>
              <a:rPr lang="en-US" sz="2000" i="1" dirty="0">
                <a:latin typeface="Arial" panose="020B0604020202020204" pitchFamily="34" charset="0"/>
                <a:cs typeface="Arial" panose="020B0604020202020204" pitchFamily="34" charset="0"/>
              </a:rPr>
              <a:t>et al. </a:t>
            </a:r>
            <a:r>
              <a:rPr lang="en-US" sz="2000" dirty="0">
                <a:latin typeface="Arial" panose="020B0604020202020204" pitchFamily="34" charset="0"/>
                <a:cs typeface="Arial" panose="020B0604020202020204" pitchFamily="34" charset="0"/>
              </a:rPr>
              <a:t>(2019) </a:t>
            </a:r>
            <a:r>
              <a:rPr lang="en-US" sz="2000" i="1" dirty="0">
                <a:latin typeface="Arial" panose="020B0604020202020204" pitchFamily="34" charset="0"/>
                <a:cs typeface="Arial" panose="020B0604020202020204" pitchFamily="34" charset="0"/>
              </a:rPr>
              <a:t>Scientific Reports</a:t>
            </a:r>
            <a:r>
              <a:rPr lang="en-US" sz="2000" dirty="0">
                <a:latin typeface="Arial" panose="020B0604020202020204" pitchFamily="34" charset="0"/>
                <a:cs typeface="Arial" panose="020B0604020202020204" pitchFamily="34" charset="0"/>
              </a:rPr>
              <a:t>, </a:t>
            </a:r>
            <a:r>
              <a:rPr lang="en-US" sz="2000" dirty="0"/>
              <a:t>https://doi.org/10.1038/s41598-019-46947-6. </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12" name="TextBox 11">
            <a:extLst>
              <a:ext uri="{FF2B5EF4-FFF2-40B4-BE49-F238E27FC236}">
                <a16:creationId xmlns:a16="http://schemas.microsoft.com/office/drawing/2014/main" id="{3275A453-58CF-B14C-9FE8-F7FCDE8E9F77}"/>
              </a:ext>
            </a:extLst>
          </p:cNvPr>
          <p:cNvSpPr txBox="1"/>
          <p:nvPr/>
        </p:nvSpPr>
        <p:spPr>
          <a:xfrm>
            <a:off x="188513" y="7789227"/>
            <a:ext cx="787395"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lipids</a:t>
            </a:r>
          </a:p>
        </p:txBody>
      </p:sp>
      <p:sp>
        <p:nvSpPr>
          <p:cNvPr id="3" name="Rectangle 2">
            <a:extLst>
              <a:ext uri="{FF2B5EF4-FFF2-40B4-BE49-F238E27FC236}">
                <a16:creationId xmlns:a16="http://schemas.microsoft.com/office/drawing/2014/main" id="{01BAFA2F-F403-7448-AA8C-BAA5B20F9CEE}"/>
              </a:ext>
            </a:extLst>
          </p:cNvPr>
          <p:cNvSpPr/>
          <p:nvPr/>
        </p:nvSpPr>
        <p:spPr>
          <a:xfrm>
            <a:off x="9628912" y="6417995"/>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DEEE1F-5CF3-0046-8C72-2C6A9C4EF47D}"/>
              </a:ext>
            </a:extLst>
          </p:cNvPr>
          <p:cNvSpPr/>
          <p:nvPr/>
        </p:nvSpPr>
        <p:spPr>
          <a:xfrm>
            <a:off x="9729357" y="9581933"/>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951F5C-6074-4243-B28E-4D653D68A1B5}"/>
              </a:ext>
            </a:extLst>
          </p:cNvPr>
          <p:cNvSpPr txBox="1"/>
          <p:nvPr/>
        </p:nvSpPr>
        <p:spPr>
          <a:xfrm>
            <a:off x="151110" y="4745636"/>
            <a:ext cx="1467068"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metabolites</a:t>
            </a:r>
          </a:p>
        </p:txBody>
      </p:sp>
    </p:spTree>
    <p:extLst>
      <p:ext uri="{BB962C8B-B14F-4D97-AF65-F5344CB8AC3E}">
        <p14:creationId xmlns:p14="http://schemas.microsoft.com/office/powerpoint/2010/main" val="177644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5959370" y="1237207"/>
            <a:ext cx="5650964" cy="518597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6" name="Group 85">
            <a:extLst>
              <a:ext uri="{FF2B5EF4-FFF2-40B4-BE49-F238E27FC236}">
                <a16:creationId xmlns:a16="http://schemas.microsoft.com/office/drawing/2014/main" id="{BD79C57F-DEF9-8B44-85BB-FEBE295C7DF0}"/>
              </a:ext>
            </a:extLst>
          </p:cNvPr>
          <p:cNvGrpSpPr/>
          <p:nvPr/>
        </p:nvGrpSpPr>
        <p:grpSpPr>
          <a:xfrm>
            <a:off x="733820" y="1162988"/>
            <a:ext cx="4528860" cy="5289301"/>
            <a:chOff x="498845" y="799746"/>
            <a:chExt cx="2590750" cy="3301807"/>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036" y="1846227"/>
              <a:ext cx="667334" cy="825908"/>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498845" y="799746"/>
              <a:ext cx="1149020" cy="1181996"/>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516202" y="2913885"/>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51654" y="1988282"/>
              <a:ext cx="587028" cy="86039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797342" y="975524"/>
              <a:ext cx="1175988" cy="1293391"/>
              <a:chOff x="1592385" y="4371383"/>
              <a:chExt cx="490040" cy="6007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771618" y="4669625"/>
                <a:ext cx="365705" cy="239239"/>
              </a:xfrm>
              <a:prstGeom prst="rect">
                <a:avLst/>
              </a:prstGeom>
              <a:noFill/>
            </p:spPr>
            <p:txBody>
              <a:bodyPr wrap="square" rtlCol="0">
                <a:spAutoFit/>
              </a:bodyPr>
              <a:lstStyle/>
              <a:p>
                <a:r>
                  <a:rPr lang="en-US" sz="3200" b="1" dirty="0">
                    <a:solidFill>
                      <a:schemeClr val="accent1">
                        <a:lumMod val="60000"/>
                        <a:lumOff val="40000"/>
                      </a:schemeClr>
                    </a:solidFill>
                  </a:rPr>
                  <a:t>- - - - </a:t>
                </a:r>
              </a:p>
              <a:p>
                <a:r>
                  <a:rPr lang="en-US" sz="32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92385" y="4371383"/>
                <a:ext cx="490040" cy="354453"/>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085187" y="3025009"/>
              <a:ext cx="664733" cy="8817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824024" y="3332636"/>
              <a:ext cx="242004" cy="751028"/>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567732" y="3676842"/>
              <a:ext cx="465138" cy="406822"/>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382880" y="3648582"/>
              <a:ext cx="277824" cy="529898"/>
            </a:xfrm>
            <a:prstGeom prst="rect">
              <a:avLst/>
            </a:prstGeom>
          </p:spPr>
        </p:pic>
      </p:grpSp>
      <p:sp>
        <p:nvSpPr>
          <p:cNvPr id="55" name="TextBox 54">
            <a:extLst>
              <a:ext uri="{FF2B5EF4-FFF2-40B4-BE49-F238E27FC236}">
                <a16:creationId xmlns:a16="http://schemas.microsoft.com/office/drawing/2014/main" id="{F1DDE6E1-BC89-474E-A8B7-5AF415F86DD0}"/>
              </a:ext>
            </a:extLst>
          </p:cNvPr>
          <p:cNvSpPr txBox="1"/>
          <p:nvPr/>
        </p:nvSpPr>
        <p:spPr>
          <a:xfrm>
            <a:off x="7668965"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668964" y="7754039"/>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721268" y="7019552"/>
            <a:ext cx="3889065" cy="646331"/>
          </a:xfrm>
          <a:prstGeom prst="rect">
            <a:avLst/>
          </a:prstGeom>
          <a:noFill/>
        </p:spPr>
        <p:txBody>
          <a:bodyPr wrap="square" rtlCol="0">
            <a:spAutoFit/>
          </a:bodyPr>
          <a:lstStyle/>
          <a:p>
            <a:pPr algn="ctr"/>
            <a:r>
              <a:rPr lang="en-US" sz="3600" b="1" dirty="0"/>
              <a:t>Data integration</a:t>
            </a:r>
          </a:p>
        </p:txBody>
      </p:sp>
      <p:grpSp>
        <p:nvGrpSpPr>
          <p:cNvPr id="118" name="Group 117">
            <a:extLst>
              <a:ext uri="{FF2B5EF4-FFF2-40B4-BE49-F238E27FC236}">
                <a16:creationId xmlns:a16="http://schemas.microsoft.com/office/drawing/2014/main" id="{E9E96D41-95FE-4A45-9557-F0324812D941}"/>
              </a:ext>
            </a:extLst>
          </p:cNvPr>
          <p:cNvGrpSpPr/>
          <p:nvPr/>
        </p:nvGrpSpPr>
        <p:grpSpPr>
          <a:xfrm flipH="1">
            <a:off x="764162" y="7623269"/>
            <a:ext cx="4297888" cy="4436768"/>
            <a:chOff x="1777239" y="6592124"/>
            <a:chExt cx="2393145" cy="3154696"/>
          </a:xfrm>
        </p:grpSpPr>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77239" y="8280912"/>
              <a:ext cx="1172930" cy="1465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889265" y="6592124"/>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a:off x="2215120" y="8451210"/>
              <a:ext cx="1179215" cy="357170"/>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90693" y="6675697"/>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a:off x="2297009" y="6770317"/>
              <a:ext cx="1009435" cy="357170"/>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16200000">
              <a:off x="3760979" y="8866443"/>
              <a:ext cx="240843" cy="273166"/>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a:off x="3079848" y="7179859"/>
              <a:ext cx="911963" cy="553941"/>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16200000">
              <a:off x="3913379" y="9018843"/>
              <a:ext cx="240843" cy="273166"/>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a:off x="3015509" y="8864727"/>
              <a:ext cx="967076" cy="645994"/>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842840" y="9104092"/>
            <a:ext cx="1197185" cy="81219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1040643" y="7019552"/>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157492" y="295858"/>
            <a:ext cx="6174239" cy="663221"/>
          </a:xfrm>
          <a:prstGeom prst="rect">
            <a:avLst/>
          </a:prstGeom>
          <a:noFill/>
        </p:spPr>
        <p:txBody>
          <a:bodyPr wrap="square" rtlCol="0">
            <a:spAutoFit/>
          </a:bodyPr>
          <a:lstStyle/>
          <a:p>
            <a:pPr algn="ctr"/>
            <a:r>
              <a:rPr lang="en-US" sz="3600" b="1" dirty="0"/>
              <a:t>Environmental change</a:t>
            </a:r>
          </a:p>
        </p:txBody>
      </p:sp>
      <p:sp>
        <p:nvSpPr>
          <p:cNvPr id="166" name="Circular Arrow 165">
            <a:extLst>
              <a:ext uri="{FF2B5EF4-FFF2-40B4-BE49-F238E27FC236}">
                <a16:creationId xmlns:a16="http://schemas.microsoft.com/office/drawing/2014/main" id="{2D1489EA-7EAD-E34F-850D-FC3691FCE77A}"/>
              </a:ext>
            </a:extLst>
          </p:cNvPr>
          <p:cNvSpPr/>
          <p:nvPr/>
        </p:nvSpPr>
        <p:spPr>
          <a:xfrm rot="20597759">
            <a:off x="5047142" y="4713359"/>
            <a:ext cx="2636730" cy="3173462"/>
          </a:xfrm>
          <a:prstGeom prst="circularArrow">
            <a:avLst>
              <a:gd name="adj1" fmla="val 6975"/>
              <a:gd name="adj2" fmla="val 1142319"/>
              <a:gd name="adj3" fmla="val 18317133"/>
              <a:gd name="adj4" fmla="val 13585817"/>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4" name="Circular Arrow 63">
            <a:extLst>
              <a:ext uri="{FF2B5EF4-FFF2-40B4-BE49-F238E27FC236}">
                <a16:creationId xmlns:a16="http://schemas.microsoft.com/office/drawing/2014/main" id="{2D5D171C-85D4-B041-8819-22FA02D258E8}"/>
              </a:ext>
            </a:extLst>
          </p:cNvPr>
          <p:cNvSpPr/>
          <p:nvPr/>
        </p:nvSpPr>
        <p:spPr>
          <a:xfrm rot="2641206">
            <a:off x="5417136" y="5539513"/>
            <a:ext cx="2636730" cy="3173462"/>
          </a:xfrm>
          <a:prstGeom prst="circularArrow">
            <a:avLst>
              <a:gd name="adj1" fmla="val 6975"/>
              <a:gd name="adj2" fmla="val 1142319"/>
              <a:gd name="adj3" fmla="val 18317133"/>
              <a:gd name="adj4" fmla="val 15705695"/>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8" name="Circular Arrow 67">
            <a:extLst>
              <a:ext uri="{FF2B5EF4-FFF2-40B4-BE49-F238E27FC236}">
                <a16:creationId xmlns:a16="http://schemas.microsoft.com/office/drawing/2014/main" id="{0B93EEAB-778A-384F-993F-0A5C035581B0}"/>
              </a:ext>
            </a:extLst>
          </p:cNvPr>
          <p:cNvSpPr/>
          <p:nvPr/>
        </p:nvSpPr>
        <p:spPr>
          <a:xfrm rot="10800000">
            <a:off x="4789784" y="5645371"/>
            <a:ext cx="3303296" cy="3173462"/>
          </a:xfrm>
          <a:prstGeom prst="circularArrow">
            <a:avLst>
              <a:gd name="adj1" fmla="val 6975"/>
              <a:gd name="adj2" fmla="val 1142319"/>
              <a:gd name="adj3" fmla="val 18317133"/>
              <a:gd name="adj4" fmla="val 11674026"/>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752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377" y="4810651"/>
            <a:ext cx="959636" cy="118766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93576AF-556B-7D43-9F8B-D42719E91B2B}"/>
              </a:ext>
            </a:extLst>
          </p:cNvPr>
          <p:cNvGrpSpPr/>
          <p:nvPr/>
        </p:nvGrpSpPr>
        <p:grpSpPr>
          <a:xfrm>
            <a:off x="4800393" y="4091357"/>
            <a:ext cx="3309344" cy="3176278"/>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Circular Arrow 6">
            <a:extLst>
              <a:ext uri="{FF2B5EF4-FFF2-40B4-BE49-F238E27FC236}">
                <a16:creationId xmlns:a16="http://schemas.microsoft.com/office/drawing/2014/main" id="{4006D5FA-EF80-0447-ACF7-AE74C0F2E981}"/>
              </a:ext>
            </a:extLst>
          </p:cNvPr>
          <p:cNvSpPr/>
          <p:nvPr/>
        </p:nvSpPr>
        <p:spPr>
          <a:xfrm>
            <a:off x="3650000" y="9418017"/>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Sun 8">
            <a:extLst>
              <a:ext uri="{FF2B5EF4-FFF2-40B4-BE49-F238E27FC236}">
                <a16:creationId xmlns:a16="http://schemas.microsoft.com/office/drawing/2014/main" id="{6F281F03-1B1B-F44D-9D32-F6134B5DDFED}"/>
              </a:ext>
            </a:extLst>
          </p:cNvPr>
          <p:cNvSpPr/>
          <p:nvPr/>
        </p:nvSpPr>
        <p:spPr>
          <a:xfrm>
            <a:off x="104632" y="3683893"/>
            <a:ext cx="1385270" cy="135181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255621" y="6078387"/>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1611" y="5030012"/>
            <a:ext cx="628319" cy="92091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613229" y="3816738"/>
            <a:ext cx="2280624" cy="1291948"/>
            <a:chOff x="1573084" y="4229046"/>
            <a:chExt cx="596047" cy="60004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59513" y="4553734"/>
              <a:ext cx="365705" cy="185008"/>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73084" y="4229046"/>
              <a:ext cx="596047" cy="369332"/>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TextBox 29">
            <a:extLst>
              <a:ext uri="{FF2B5EF4-FFF2-40B4-BE49-F238E27FC236}">
                <a16:creationId xmlns:a16="http://schemas.microsoft.com/office/drawing/2014/main" id="{8E6D3AFE-1653-4543-8F34-C53D67F26C74}"/>
              </a:ext>
            </a:extLst>
          </p:cNvPr>
          <p:cNvSpPr txBox="1"/>
          <p:nvPr/>
        </p:nvSpPr>
        <p:spPr>
          <a:xfrm>
            <a:off x="212750" y="7267636"/>
            <a:ext cx="2876440" cy="830997"/>
          </a:xfrm>
          <a:prstGeom prst="rect">
            <a:avLst/>
          </a:prstGeom>
          <a:noFill/>
        </p:spPr>
        <p:txBody>
          <a:bodyPr wrap="square" rtlCol="0">
            <a:spAutoFit/>
          </a:bodyPr>
          <a:lstStyle/>
          <a:p>
            <a:pPr algn="ctr"/>
            <a:r>
              <a:rPr lang="en-US" sz="2400" dirty="0"/>
              <a:t>Environmental change</a:t>
            </a:r>
          </a:p>
        </p:txBody>
      </p:sp>
      <p:sp>
        <p:nvSpPr>
          <p:cNvPr id="31" name="Circular Arrow 30">
            <a:extLst>
              <a:ext uri="{FF2B5EF4-FFF2-40B4-BE49-F238E27FC236}">
                <a16:creationId xmlns:a16="http://schemas.microsoft.com/office/drawing/2014/main" id="{3B4C6CB4-F1BE-1C4C-A819-AA0F8DCB05C4}"/>
              </a:ext>
            </a:extLst>
          </p:cNvPr>
          <p:cNvSpPr/>
          <p:nvPr/>
        </p:nvSpPr>
        <p:spPr>
          <a:xfrm>
            <a:off x="9841105" y="9523412"/>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4050847" y="5467199"/>
            <a:ext cx="820481" cy="1088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3699404" y="6146062"/>
            <a:ext cx="325864" cy="1011277"/>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4418446" y="6552172"/>
            <a:ext cx="622175" cy="544171"/>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4289705" y="6574254"/>
            <a:ext cx="371621" cy="708798"/>
          </a:xfrm>
          <a:prstGeom prst="rect">
            <a:avLst/>
          </a:prstGeom>
        </p:spPr>
      </p:pic>
      <p:cxnSp>
        <p:nvCxnSpPr>
          <p:cNvPr id="41" name="Straight Arrow Connector 40">
            <a:extLst>
              <a:ext uri="{FF2B5EF4-FFF2-40B4-BE49-F238E27FC236}">
                <a16:creationId xmlns:a16="http://schemas.microsoft.com/office/drawing/2014/main" id="{0D95F0A4-2728-1140-A51D-505A30A7C6EE}"/>
              </a:ext>
            </a:extLst>
          </p:cNvPr>
          <p:cNvCxnSpPr>
            <a:cxnSpLocks/>
          </p:cNvCxnSpPr>
          <p:nvPr/>
        </p:nvCxnSpPr>
        <p:spPr>
          <a:xfrm>
            <a:off x="3089193" y="668951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DDE6E1-BC89-474E-A8B7-5AF415F86DD0}"/>
              </a:ext>
            </a:extLst>
          </p:cNvPr>
          <p:cNvSpPr txBox="1"/>
          <p:nvPr/>
        </p:nvSpPr>
        <p:spPr>
          <a:xfrm>
            <a:off x="4099471" y="7260385"/>
            <a:ext cx="2655276" cy="461665"/>
          </a:xfrm>
          <a:prstGeom prst="rect">
            <a:avLst/>
          </a:prstGeom>
          <a:noFill/>
        </p:spPr>
        <p:txBody>
          <a:bodyPr wrap="square" rtlCol="0">
            <a:spAutoFit/>
          </a:bodyPr>
          <a:lstStyle/>
          <a:p>
            <a:pPr algn="ctr"/>
            <a:r>
              <a:rPr lang="en-US" sz="2400"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67" t="-2075" r="37050" b="11825"/>
          <a:stretch/>
        </p:blipFill>
        <p:spPr bwMode="auto">
          <a:xfrm>
            <a:off x="8501886" y="4313875"/>
            <a:ext cx="2644348" cy="28373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8682524" y="7075718"/>
            <a:ext cx="1981750" cy="830997"/>
          </a:xfrm>
          <a:prstGeom prst="rect">
            <a:avLst/>
          </a:prstGeom>
          <a:noFill/>
        </p:spPr>
        <p:txBody>
          <a:bodyPr wrap="square" rtlCol="0">
            <a:spAutoFit/>
          </a:bodyPr>
          <a:lstStyle/>
          <a:p>
            <a:pPr algn="ctr"/>
            <a:r>
              <a:rPr lang="en-US" sz="2400" dirty="0"/>
              <a:t>Data integration</a:t>
            </a:r>
          </a:p>
        </p:txBody>
      </p:sp>
      <p:sp>
        <p:nvSpPr>
          <p:cNvPr id="60" name="TextBox 59">
            <a:extLst>
              <a:ext uri="{FF2B5EF4-FFF2-40B4-BE49-F238E27FC236}">
                <a16:creationId xmlns:a16="http://schemas.microsoft.com/office/drawing/2014/main" id="{1E1604F4-3DA2-4D4A-95DC-34743D761540}"/>
              </a:ext>
            </a:extLst>
          </p:cNvPr>
          <p:cNvSpPr txBox="1"/>
          <p:nvPr/>
        </p:nvSpPr>
        <p:spPr>
          <a:xfrm>
            <a:off x="10669516" y="7129282"/>
            <a:ext cx="2876440" cy="461665"/>
          </a:xfrm>
          <a:prstGeom prst="rect">
            <a:avLst/>
          </a:prstGeom>
          <a:noFill/>
        </p:spPr>
        <p:txBody>
          <a:bodyPr wrap="square" rtlCol="0">
            <a:spAutoFit/>
          </a:bodyPr>
          <a:lstStyle/>
          <a:p>
            <a:pPr algn="ctr"/>
            <a:r>
              <a:rPr lang="en-US" sz="2400" dirty="0"/>
              <a:t>Signatures</a:t>
            </a:r>
          </a:p>
        </p:txBody>
      </p:sp>
      <p:sp>
        <p:nvSpPr>
          <p:cNvPr id="45" name="TextBox 44">
            <a:extLst>
              <a:ext uri="{FF2B5EF4-FFF2-40B4-BE49-F238E27FC236}">
                <a16:creationId xmlns:a16="http://schemas.microsoft.com/office/drawing/2014/main" id="{891550A0-FE2B-444B-9B98-C28CC5AE7FAC}"/>
              </a:ext>
            </a:extLst>
          </p:cNvPr>
          <p:cNvSpPr txBox="1"/>
          <p:nvPr/>
        </p:nvSpPr>
        <p:spPr>
          <a:xfrm>
            <a:off x="12079630" y="3172995"/>
            <a:ext cx="1070549" cy="369332"/>
          </a:xfrm>
          <a:prstGeom prst="rect">
            <a:avLst/>
          </a:prstGeom>
          <a:noFill/>
        </p:spPr>
        <p:txBody>
          <a:bodyPr wrap="none" rtlCol="0">
            <a:spAutoFit/>
          </a:bodyPr>
          <a:lstStyle/>
          <a:p>
            <a:r>
              <a:rPr lang="en-US" dirty="0"/>
              <a:t>tolerance</a:t>
            </a:r>
          </a:p>
        </p:txBody>
      </p:sp>
      <p:sp>
        <p:nvSpPr>
          <p:cNvPr id="62" name="TextBox 61">
            <a:extLst>
              <a:ext uri="{FF2B5EF4-FFF2-40B4-BE49-F238E27FC236}">
                <a16:creationId xmlns:a16="http://schemas.microsoft.com/office/drawing/2014/main" id="{90ACD09F-B4BC-AA45-9184-2D1935956749}"/>
              </a:ext>
            </a:extLst>
          </p:cNvPr>
          <p:cNvSpPr txBox="1"/>
          <p:nvPr/>
        </p:nvSpPr>
        <p:spPr>
          <a:xfrm>
            <a:off x="13499144" y="6323501"/>
            <a:ext cx="1122423" cy="369332"/>
          </a:xfrm>
          <a:prstGeom prst="rect">
            <a:avLst/>
          </a:prstGeom>
          <a:noFill/>
        </p:spPr>
        <p:txBody>
          <a:bodyPr wrap="none" rtlCol="0">
            <a:spAutoFit/>
          </a:bodyPr>
          <a:lstStyle/>
          <a:p>
            <a:r>
              <a:rPr lang="en-US" dirty="0"/>
              <a:t>sensitivity</a:t>
            </a:r>
          </a:p>
        </p:txBody>
      </p:sp>
      <p:cxnSp>
        <p:nvCxnSpPr>
          <p:cNvPr id="63" name="Straight Arrow Connector 62">
            <a:extLst>
              <a:ext uri="{FF2B5EF4-FFF2-40B4-BE49-F238E27FC236}">
                <a16:creationId xmlns:a16="http://schemas.microsoft.com/office/drawing/2014/main" id="{391B8F1E-82C1-8E40-91DD-9FCABF96DC76}"/>
              </a:ext>
            </a:extLst>
          </p:cNvPr>
          <p:cNvCxnSpPr>
            <a:cxnSpLocks/>
          </p:cNvCxnSpPr>
          <p:nvPr/>
        </p:nvCxnSpPr>
        <p:spPr>
          <a:xfrm>
            <a:off x="5083934" y="644233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8477CB-06B5-0D4D-A7F5-7E2EDD84CCF2}"/>
              </a:ext>
            </a:extLst>
          </p:cNvPr>
          <p:cNvCxnSpPr>
            <a:cxnSpLocks/>
          </p:cNvCxnSpPr>
          <p:nvPr/>
        </p:nvCxnSpPr>
        <p:spPr>
          <a:xfrm>
            <a:off x="7714364" y="6620657"/>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12" descr="https://www.frontiersin.org/files/Articles/378098/fcvm-05-00089-HTML/image_m/fcvm-05-00089-g001.jpg">
            <a:extLst>
              <a:ext uri="{FF2B5EF4-FFF2-40B4-BE49-F238E27FC236}">
                <a16:creationId xmlns:a16="http://schemas.microsoft.com/office/drawing/2014/main" id="{E2D6FB88-88D9-6646-AFA4-43479B255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16" t="-992" r="20347" b="43053"/>
          <a:stretch/>
        </p:blipFill>
        <p:spPr bwMode="auto">
          <a:xfrm>
            <a:off x="13431296" y="7096340"/>
            <a:ext cx="1219504" cy="152411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C6F5E3A-3137-964B-B1E2-EA9CBFCC6A1D}"/>
              </a:ext>
            </a:extLst>
          </p:cNvPr>
          <p:cNvGrpSpPr/>
          <p:nvPr/>
        </p:nvGrpSpPr>
        <p:grpSpPr>
          <a:xfrm>
            <a:off x="11568372" y="4209601"/>
            <a:ext cx="593010" cy="547949"/>
            <a:chOff x="12393520" y="4443531"/>
            <a:chExt cx="444205" cy="319725"/>
          </a:xfrm>
        </p:grpSpPr>
        <p:sp>
          <p:nvSpPr>
            <p:cNvPr id="2" name="Oval 1">
              <a:extLst>
                <a:ext uri="{FF2B5EF4-FFF2-40B4-BE49-F238E27FC236}">
                  <a16:creationId xmlns:a16="http://schemas.microsoft.com/office/drawing/2014/main" id="{9E2D8D69-4914-EA47-A486-FEF1AE6DF346}"/>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02D47C-2799-244E-9435-107E5CA6193A}"/>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01BD1FF-32A1-DF4C-9214-20B14FAE982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73AF3A5-27B5-C643-8A00-7A689699F04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17D80DB-CF48-7D46-8DE8-BC6696A119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BF7AD31-9FE8-5B4A-B917-D372904E8485}"/>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D03DE35-979A-A048-9852-E5FF56130F5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44A706DE-CDA2-D444-BD31-4E9791931213}"/>
              </a:ext>
            </a:extLst>
          </p:cNvPr>
          <p:cNvGrpSpPr/>
          <p:nvPr/>
        </p:nvGrpSpPr>
        <p:grpSpPr>
          <a:xfrm>
            <a:off x="12943362" y="4219257"/>
            <a:ext cx="593010" cy="547949"/>
            <a:chOff x="12393520" y="4443531"/>
            <a:chExt cx="444205" cy="319725"/>
          </a:xfrm>
        </p:grpSpPr>
        <p:sp>
          <p:nvSpPr>
            <p:cNvPr id="52" name="Oval 51">
              <a:extLst>
                <a:ext uri="{FF2B5EF4-FFF2-40B4-BE49-F238E27FC236}">
                  <a16:creationId xmlns:a16="http://schemas.microsoft.com/office/drawing/2014/main" id="{6012D5F9-ED86-D949-9FA2-6668C4A03B5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353FD94-0544-574A-89E5-338579599F3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CC37584-27FD-9144-A34A-6609CC670549}"/>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2D45C7B-CFEB-4746-884C-0AFCAEEDC379}"/>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E58D038-2D64-7D41-BFD7-52EFA239C23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BAB1AFB-94B5-854A-A10A-F9C5DF0064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1CE41CB-6B26-514D-8EA5-8E909F5411E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C8AE01-7D8B-694B-A624-B8498626722D}"/>
              </a:ext>
            </a:extLst>
          </p:cNvPr>
          <p:cNvGrpSpPr/>
          <p:nvPr/>
        </p:nvGrpSpPr>
        <p:grpSpPr>
          <a:xfrm>
            <a:off x="12343251" y="3680439"/>
            <a:ext cx="593010" cy="547949"/>
            <a:chOff x="12393520" y="4443531"/>
            <a:chExt cx="444205" cy="319725"/>
          </a:xfrm>
        </p:grpSpPr>
        <p:sp>
          <p:nvSpPr>
            <p:cNvPr id="67" name="Oval 66">
              <a:extLst>
                <a:ext uri="{FF2B5EF4-FFF2-40B4-BE49-F238E27FC236}">
                  <a16:creationId xmlns:a16="http://schemas.microsoft.com/office/drawing/2014/main" id="{EA783DAB-36C3-E84D-920F-57F49A6A0F7F}"/>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2FD9D3E-56C3-6445-8582-D019A59A5D8C}"/>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A0971C-6795-6B42-A2CA-26239451B5C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229A416-7B18-9F44-BE41-4466E31FA29F}"/>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0A3A634-4A89-CE4A-A8B3-1121122D554D}"/>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EA35D7B-18DB-8842-89BE-4D3FB0C74EC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28755A2-57A5-F040-8DB1-C0B90DC79022}"/>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1385AA4F-9C62-B14A-BCAC-83A0EB4B8638}"/>
              </a:ext>
            </a:extLst>
          </p:cNvPr>
          <p:cNvSpPr txBox="1"/>
          <p:nvPr/>
        </p:nvSpPr>
        <p:spPr>
          <a:xfrm>
            <a:off x="13803440" y="3172995"/>
            <a:ext cx="1122423" cy="369332"/>
          </a:xfrm>
          <a:prstGeom prst="rect">
            <a:avLst/>
          </a:prstGeom>
          <a:noFill/>
        </p:spPr>
        <p:txBody>
          <a:bodyPr wrap="none" rtlCol="0">
            <a:spAutoFit/>
          </a:bodyPr>
          <a:lstStyle/>
          <a:p>
            <a:r>
              <a:rPr lang="en-US" dirty="0"/>
              <a:t>sensitivity</a:t>
            </a:r>
          </a:p>
        </p:txBody>
      </p:sp>
      <p:grpSp>
        <p:nvGrpSpPr>
          <p:cNvPr id="101" name="Group 100">
            <a:extLst>
              <a:ext uri="{FF2B5EF4-FFF2-40B4-BE49-F238E27FC236}">
                <a16:creationId xmlns:a16="http://schemas.microsoft.com/office/drawing/2014/main" id="{97BB157F-790E-FB48-B180-5C13D949A0A1}"/>
              </a:ext>
            </a:extLst>
          </p:cNvPr>
          <p:cNvGrpSpPr/>
          <p:nvPr/>
        </p:nvGrpSpPr>
        <p:grpSpPr>
          <a:xfrm>
            <a:off x="13915830" y="4209601"/>
            <a:ext cx="593010" cy="547949"/>
            <a:chOff x="12393520" y="4443531"/>
            <a:chExt cx="444205" cy="319725"/>
          </a:xfrm>
        </p:grpSpPr>
        <p:sp>
          <p:nvSpPr>
            <p:cNvPr id="102" name="Oval 101">
              <a:extLst>
                <a:ext uri="{FF2B5EF4-FFF2-40B4-BE49-F238E27FC236}">
                  <a16:creationId xmlns:a16="http://schemas.microsoft.com/office/drawing/2014/main" id="{FFAAC557-A902-B94E-A3BF-8770D78A2F6D}"/>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BCB986DE-7950-9847-BC2F-6FBBBA8A60B5}"/>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7B3165F-0B76-E94A-8D45-1E42B13D51E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B73B563-FB66-604C-BA80-C3F119961627}"/>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FAF4E17-98D2-C947-BC44-C93CDE225F0B}"/>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D81FD3-DB66-6842-BF11-638F6DE3709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CC8E576-8519-E74A-86A4-EFE83EB7EEBB}"/>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974D89A3-DA22-234D-B1A6-EB25FF394625}"/>
              </a:ext>
            </a:extLst>
          </p:cNvPr>
          <p:cNvGrpSpPr/>
          <p:nvPr/>
        </p:nvGrpSpPr>
        <p:grpSpPr>
          <a:xfrm>
            <a:off x="15290820" y="4219257"/>
            <a:ext cx="593010" cy="547949"/>
            <a:chOff x="12393520" y="4443531"/>
            <a:chExt cx="444205" cy="319725"/>
          </a:xfrm>
        </p:grpSpPr>
        <p:sp>
          <p:nvSpPr>
            <p:cNvPr id="110" name="Oval 109">
              <a:extLst>
                <a:ext uri="{FF2B5EF4-FFF2-40B4-BE49-F238E27FC236}">
                  <a16:creationId xmlns:a16="http://schemas.microsoft.com/office/drawing/2014/main" id="{34BECF6D-C9A9-FB4C-981E-3309AE101ECA}"/>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307B468-DECA-CD40-9D82-789A853BA6DD}"/>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7DA640F-F72A-F340-8625-34830BEEAA7F}"/>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1FF6939-FF3A-274B-9C56-6B66196E5E5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F00870-632E-F24B-8375-329609AB8D7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FB7A696-51AE-8747-A2EF-4FA8507FC0C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C15CB2C-AE5F-3342-881C-965350F77D8D}"/>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01786693-47C6-BF4A-B062-9AB617162C7E}"/>
              </a:ext>
            </a:extLst>
          </p:cNvPr>
          <p:cNvGrpSpPr/>
          <p:nvPr/>
        </p:nvGrpSpPr>
        <p:grpSpPr>
          <a:xfrm>
            <a:off x="14690709" y="3680439"/>
            <a:ext cx="593010" cy="547949"/>
            <a:chOff x="12393520" y="4443531"/>
            <a:chExt cx="444205" cy="319725"/>
          </a:xfrm>
        </p:grpSpPr>
        <p:sp>
          <p:nvSpPr>
            <p:cNvPr id="118" name="Oval 117">
              <a:extLst>
                <a:ext uri="{FF2B5EF4-FFF2-40B4-BE49-F238E27FC236}">
                  <a16:creationId xmlns:a16="http://schemas.microsoft.com/office/drawing/2014/main" id="{86467215-38A7-0442-A622-C546B799B590}"/>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AF3A261-EC69-EE4F-A277-F09A4A675E7E}"/>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893DEC3-11E8-614A-8E28-F461496A96B8}"/>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BA8A236-21D4-C641-B841-9D8C7797B662}"/>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2C16762-DDA9-894A-9F6C-9BA9860DE87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12B37EC-F136-BD4E-B6B0-EE82BBBCD066}"/>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0507E2D-457E-FF4F-B6D1-E5F8484EAEB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56391C3F-58AD-7F45-8304-2542E314D203}"/>
              </a:ext>
            </a:extLst>
          </p:cNvPr>
          <p:cNvGrpSpPr/>
          <p:nvPr/>
        </p:nvGrpSpPr>
        <p:grpSpPr>
          <a:xfrm rot="16200000">
            <a:off x="16521414" y="3243117"/>
            <a:ext cx="1428684" cy="1725902"/>
            <a:chOff x="13733602" y="4182663"/>
            <a:chExt cx="1026165" cy="982218"/>
          </a:xfrm>
        </p:grpSpPr>
        <p:grpSp>
          <p:nvGrpSpPr>
            <p:cNvPr id="126" name="Group 125">
              <a:extLst>
                <a:ext uri="{FF2B5EF4-FFF2-40B4-BE49-F238E27FC236}">
                  <a16:creationId xmlns:a16="http://schemas.microsoft.com/office/drawing/2014/main" id="{F1B8B9E1-D1C7-0D41-99E6-20F630EB4148}"/>
                </a:ext>
              </a:extLst>
            </p:cNvPr>
            <p:cNvGrpSpPr/>
            <p:nvPr/>
          </p:nvGrpSpPr>
          <p:grpSpPr>
            <a:xfrm>
              <a:off x="13739520" y="4182663"/>
              <a:ext cx="444205" cy="319725"/>
              <a:chOff x="12393520" y="4443531"/>
              <a:chExt cx="444205" cy="319725"/>
            </a:xfrm>
          </p:grpSpPr>
          <p:sp>
            <p:nvSpPr>
              <p:cNvPr id="143" name="Oval 142">
                <a:extLst>
                  <a:ext uri="{FF2B5EF4-FFF2-40B4-BE49-F238E27FC236}">
                    <a16:creationId xmlns:a16="http://schemas.microsoft.com/office/drawing/2014/main" id="{3513B610-1290-C043-83B5-BCF0BB2136E2}"/>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B9470AA-EF49-CF42-AEBD-D966F80B2C9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2513AB6-03A2-9B45-BC50-FFE76A6D20C6}"/>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912DE84-A63A-F34C-B8BA-1C4B4D0FE82A}"/>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03E897E-53CE-454C-BB3B-5D4C9584604D}"/>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897D029-CEE0-864A-9003-44260B31CFB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DF39193-EB7B-2247-A8D9-122AE82FEB9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347B4573-FFE2-774E-8D17-1F0E14109B36}"/>
                </a:ext>
              </a:extLst>
            </p:cNvPr>
            <p:cNvGrpSpPr/>
            <p:nvPr/>
          </p:nvGrpSpPr>
          <p:grpSpPr>
            <a:xfrm>
              <a:off x="14315562" y="4444208"/>
              <a:ext cx="444205" cy="319725"/>
              <a:chOff x="12393520" y="4443531"/>
              <a:chExt cx="444205" cy="319725"/>
            </a:xfrm>
          </p:grpSpPr>
          <p:sp>
            <p:nvSpPr>
              <p:cNvPr id="136" name="Oval 135">
                <a:extLst>
                  <a:ext uri="{FF2B5EF4-FFF2-40B4-BE49-F238E27FC236}">
                    <a16:creationId xmlns:a16="http://schemas.microsoft.com/office/drawing/2014/main" id="{CA7ADA8D-A7CD-204D-8B87-86C4DC5D9A0F}"/>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3EB97B5-1218-4743-982F-1DC3AA2624D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C119D16-AC98-7644-B5F4-835A226534C3}"/>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6714101-64A3-8D4B-A2EB-E9EAF666B21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A73691-D3E2-FC4C-ACDA-6D7A6A72E88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C44C126-B881-2443-B8F0-D2DE3BDFFFA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6EBEC57-9585-0448-9FD4-5ED68B7D898E}"/>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0D697BD6-F19D-2E46-8E89-4729724973C9}"/>
                </a:ext>
              </a:extLst>
            </p:cNvPr>
            <p:cNvGrpSpPr/>
            <p:nvPr/>
          </p:nvGrpSpPr>
          <p:grpSpPr>
            <a:xfrm>
              <a:off x="13733602" y="4845156"/>
              <a:ext cx="444205" cy="319725"/>
              <a:chOff x="12393520" y="4443531"/>
              <a:chExt cx="444205" cy="319725"/>
            </a:xfrm>
          </p:grpSpPr>
          <p:sp>
            <p:nvSpPr>
              <p:cNvPr id="129" name="Oval 128">
                <a:extLst>
                  <a:ext uri="{FF2B5EF4-FFF2-40B4-BE49-F238E27FC236}">
                    <a16:creationId xmlns:a16="http://schemas.microsoft.com/office/drawing/2014/main" id="{297D8DAB-6017-734D-8F1D-FE7F19666296}"/>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EA247076-49FE-2A44-928A-3A02F34D042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6307325-3E19-F34C-8969-2AA4D12DDABB}"/>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50C7894-1AA2-3145-A5AA-41A71864475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90A2E333-6B37-7B43-B899-AA289E876E9B}"/>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E04A8C5-07C2-E04D-9279-4C3BA1A73A7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C29BBE-BD48-AF42-941D-68EC1A06C97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7008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sitting, mirror, photo&#10;&#10;Description automatically generated">
            <a:extLst>
              <a:ext uri="{FF2B5EF4-FFF2-40B4-BE49-F238E27FC236}">
                <a16:creationId xmlns:a16="http://schemas.microsoft.com/office/drawing/2014/main" id="{62F15914-23CC-B544-B528-0491BC73D4D6}"/>
              </a:ext>
            </a:extLst>
          </p:cNvPr>
          <p:cNvPicPr>
            <a:picLocks noChangeAspect="1"/>
          </p:cNvPicPr>
          <p:nvPr/>
        </p:nvPicPr>
        <p:blipFill rotWithShape="1">
          <a:blip r:embed="rId2"/>
          <a:srcRect l="4771"/>
          <a:stretch/>
        </p:blipFill>
        <p:spPr>
          <a:xfrm rot="5400000">
            <a:off x="8052408" y="792504"/>
            <a:ext cx="4013760" cy="3161110"/>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F0ED33C4-6D97-A74D-89D4-3FF99B41CF39}"/>
              </a:ext>
            </a:extLst>
          </p:cNvPr>
          <p:cNvPicPr>
            <a:picLocks noChangeAspect="1"/>
          </p:cNvPicPr>
          <p:nvPr/>
        </p:nvPicPr>
        <p:blipFill rotWithShape="1">
          <a:blip r:embed="rId3"/>
          <a:srcRect l="1332" t="66114" r="8956"/>
          <a:stretch/>
        </p:blipFill>
        <p:spPr>
          <a:xfrm>
            <a:off x="-26125" y="7447417"/>
            <a:ext cx="8177348" cy="2092158"/>
          </a:xfrm>
          <a:prstGeom prst="rect">
            <a:avLst/>
          </a:prstGeom>
        </p:spPr>
      </p:pic>
      <p:pic>
        <p:nvPicPr>
          <p:cNvPr id="26" name="Picture 25" descr="A picture containing screenshot&#10;&#10;Description automatically generated">
            <a:extLst>
              <a:ext uri="{FF2B5EF4-FFF2-40B4-BE49-F238E27FC236}">
                <a16:creationId xmlns:a16="http://schemas.microsoft.com/office/drawing/2014/main" id="{4331AEF6-453A-7945-A069-95883ACB7889}"/>
              </a:ext>
            </a:extLst>
          </p:cNvPr>
          <p:cNvPicPr>
            <a:picLocks noChangeAspect="1"/>
          </p:cNvPicPr>
          <p:nvPr/>
        </p:nvPicPr>
        <p:blipFill rotWithShape="1">
          <a:blip r:embed="rId4"/>
          <a:srcRect l="2937" t="65083" r="59159" b="1"/>
          <a:stretch/>
        </p:blipFill>
        <p:spPr>
          <a:xfrm>
            <a:off x="8184041" y="7508780"/>
            <a:ext cx="4007959" cy="2030795"/>
          </a:xfrm>
          <a:prstGeom prst="rect">
            <a:avLst/>
          </a:prstGeom>
        </p:spPr>
      </p:pic>
      <p:pic>
        <p:nvPicPr>
          <p:cNvPr id="31" name="Picture 30" descr="A close up of a turtle&#10;&#10;Description automatically generated">
            <a:extLst>
              <a:ext uri="{FF2B5EF4-FFF2-40B4-BE49-F238E27FC236}">
                <a16:creationId xmlns:a16="http://schemas.microsoft.com/office/drawing/2014/main" id="{EB606930-688E-0F4C-82D4-0703E2028502}"/>
              </a:ext>
            </a:extLst>
          </p:cNvPr>
          <p:cNvPicPr>
            <a:picLocks noChangeAspect="1"/>
          </p:cNvPicPr>
          <p:nvPr/>
        </p:nvPicPr>
        <p:blipFill rotWithShape="1">
          <a:blip r:embed="rId5"/>
          <a:srcRect l="3897"/>
          <a:stretch/>
        </p:blipFill>
        <p:spPr>
          <a:xfrm rot="5400000">
            <a:off x="206457" y="810899"/>
            <a:ext cx="4050549" cy="3161110"/>
          </a:xfrm>
          <a:prstGeom prst="rect">
            <a:avLst/>
          </a:prstGeom>
        </p:spPr>
      </p:pic>
      <p:pic>
        <p:nvPicPr>
          <p:cNvPr id="35" name="Picture 34" descr="A picture containing indoor, table, food, cup&#10;&#10;Description automatically generated">
            <a:extLst>
              <a:ext uri="{FF2B5EF4-FFF2-40B4-BE49-F238E27FC236}">
                <a16:creationId xmlns:a16="http://schemas.microsoft.com/office/drawing/2014/main" id="{1769F823-2B43-9044-B832-8960955091E1}"/>
              </a:ext>
            </a:extLst>
          </p:cNvPr>
          <p:cNvPicPr>
            <a:picLocks noChangeAspect="1"/>
          </p:cNvPicPr>
          <p:nvPr/>
        </p:nvPicPr>
        <p:blipFill rotWithShape="1">
          <a:blip r:embed="rId6"/>
          <a:srcRect l="3110" t="24897" r="69674" b="46871"/>
          <a:stretch/>
        </p:blipFill>
        <p:spPr>
          <a:xfrm rot="5400000">
            <a:off x="4109582" y="825277"/>
            <a:ext cx="4063318" cy="3161110"/>
          </a:xfrm>
          <a:prstGeom prst="rect">
            <a:avLst/>
          </a:prstGeom>
        </p:spPr>
      </p:pic>
      <p:grpSp>
        <p:nvGrpSpPr>
          <p:cNvPr id="47" name="Group 46">
            <a:extLst>
              <a:ext uri="{FF2B5EF4-FFF2-40B4-BE49-F238E27FC236}">
                <a16:creationId xmlns:a16="http://schemas.microsoft.com/office/drawing/2014/main" id="{D153123C-3A42-144E-B08D-B880698605C4}"/>
              </a:ext>
            </a:extLst>
          </p:cNvPr>
          <p:cNvGrpSpPr/>
          <p:nvPr/>
        </p:nvGrpSpPr>
        <p:grpSpPr>
          <a:xfrm>
            <a:off x="1635" y="4580510"/>
            <a:ext cx="11887801" cy="2928269"/>
            <a:chOff x="87695" y="4429497"/>
            <a:chExt cx="11887801" cy="2928269"/>
          </a:xfrm>
        </p:grpSpPr>
        <p:grpSp>
          <p:nvGrpSpPr>
            <p:cNvPr id="27" name="Group 26">
              <a:extLst>
                <a:ext uri="{FF2B5EF4-FFF2-40B4-BE49-F238E27FC236}">
                  <a16:creationId xmlns:a16="http://schemas.microsoft.com/office/drawing/2014/main" id="{39D46D06-58F2-3041-9C6E-09BE51E2E7BB}"/>
                </a:ext>
              </a:extLst>
            </p:cNvPr>
            <p:cNvGrpSpPr/>
            <p:nvPr/>
          </p:nvGrpSpPr>
          <p:grpSpPr>
            <a:xfrm>
              <a:off x="88296" y="4638062"/>
              <a:ext cx="11887200" cy="2446020"/>
              <a:chOff x="152400" y="617220"/>
              <a:chExt cx="11887200" cy="2446020"/>
            </a:xfrm>
          </p:grpSpPr>
          <p:pic>
            <p:nvPicPr>
              <p:cNvPr id="7" name="Picture 6" descr="A screenshot of a cell phone&#10;&#10;Description automatically generated">
                <a:extLst>
                  <a:ext uri="{FF2B5EF4-FFF2-40B4-BE49-F238E27FC236}">
                    <a16:creationId xmlns:a16="http://schemas.microsoft.com/office/drawing/2014/main" id="{846E98A7-40C0-A44D-AB77-87C80D99EC1A}"/>
                  </a:ext>
                </a:extLst>
              </p:cNvPr>
              <p:cNvPicPr>
                <a:picLocks noChangeAspect="1"/>
              </p:cNvPicPr>
              <p:nvPr/>
            </p:nvPicPr>
            <p:blipFill rotWithShape="1">
              <a:blip r:embed="rId7"/>
              <a:srcRect t="3194" b="59042"/>
              <a:stretch/>
            </p:blipFill>
            <p:spPr>
              <a:xfrm>
                <a:off x="152400" y="617220"/>
                <a:ext cx="11887200" cy="2446020"/>
              </a:xfrm>
              <a:prstGeom prst="rect">
                <a:avLst/>
              </a:prstGeom>
            </p:spPr>
          </p:pic>
          <p:pic>
            <p:nvPicPr>
              <p:cNvPr id="13" name="Picture 12">
                <a:extLst>
                  <a:ext uri="{FF2B5EF4-FFF2-40B4-BE49-F238E27FC236}">
                    <a16:creationId xmlns:a16="http://schemas.microsoft.com/office/drawing/2014/main" id="{C58079EC-68B3-714A-B621-55E2DC84BD4A}"/>
                  </a:ext>
                </a:extLst>
              </p:cNvPr>
              <p:cNvPicPr>
                <a:picLocks noChangeAspect="1"/>
              </p:cNvPicPr>
              <p:nvPr/>
            </p:nvPicPr>
            <p:blipFill rotWithShape="1">
              <a:blip r:embed="rId8"/>
              <a:srcRect l="27773" t="13376" r="65136" b="72175"/>
              <a:stretch/>
            </p:blipFill>
            <p:spPr>
              <a:xfrm rot="18432401">
                <a:off x="893736" y="1189680"/>
                <a:ext cx="412744" cy="436871"/>
              </a:xfrm>
              <a:prstGeom prst="rect">
                <a:avLst/>
              </a:prstGeom>
            </p:spPr>
          </p:pic>
          <p:pic>
            <p:nvPicPr>
              <p:cNvPr id="15" name="Picture 14">
                <a:extLst>
                  <a:ext uri="{FF2B5EF4-FFF2-40B4-BE49-F238E27FC236}">
                    <a16:creationId xmlns:a16="http://schemas.microsoft.com/office/drawing/2014/main" id="{2BC117A3-8A0F-9245-A290-B4D40A0160CB}"/>
                  </a:ext>
                </a:extLst>
              </p:cNvPr>
              <p:cNvPicPr>
                <a:picLocks noChangeAspect="1"/>
              </p:cNvPicPr>
              <p:nvPr/>
            </p:nvPicPr>
            <p:blipFill rotWithShape="1">
              <a:blip r:embed="rId8"/>
              <a:srcRect l="43206" t="12219" r="45699" b="69606"/>
              <a:stretch/>
            </p:blipFill>
            <p:spPr>
              <a:xfrm rot="435328">
                <a:off x="1466218" y="994946"/>
                <a:ext cx="493853" cy="420236"/>
              </a:xfrm>
              <a:prstGeom prst="rect">
                <a:avLst/>
              </a:prstGeom>
            </p:spPr>
          </p:pic>
          <p:pic>
            <p:nvPicPr>
              <p:cNvPr id="17" name="Picture 16">
                <a:extLst>
                  <a:ext uri="{FF2B5EF4-FFF2-40B4-BE49-F238E27FC236}">
                    <a16:creationId xmlns:a16="http://schemas.microsoft.com/office/drawing/2014/main" id="{B9C77CC3-9BF6-F94C-80D6-69E2C357933D}"/>
                  </a:ext>
                </a:extLst>
              </p:cNvPr>
              <p:cNvPicPr>
                <a:picLocks noChangeAspect="1"/>
              </p:cNvPicPr>
              <p:nvPr/>
            </p:nvPicPr>
            <p:blipFill rotWithShape="1">
              <a:blip r:embed="rId8"/>
              <a:srcRect l="85483" t="8047" r="992" b="68722"/>
              <a:stretch/>
            </p:blipFill>
            <p:spPr>
              <a:xfrm rot="20366620">
                <a:off x="1966111" y="1358693"/>
                <a:ext cx="501057" cy="562691"/>
              </a:xfrm>
              <a:prstGeom prst="rect">
                <a:avLst/>
              </a:prstGeom>
            </p:spPr>
          </p:pic>
          <p:pic>
            <p:nvPicPr>
              <p:cNvPr id="18" name="Picture 17">
                <a:extLst>
                  <a:ext uri="{FF2B5EF4-FFF2-40B4-BE49-F238E27FC236}">
                    <a16:creationId xmlns:a16="http://schemas.microsoft.com/office/drawing/2014/main" id="{825A645F-14B8-3C41-B2EF-E291116BF5B9}"/>
                  </a:ext>
                </a:extLst>
              </p:cNvPr>
              <p:cNvPicPr>
                <a:picLocks noChangeAspect="1"/>
              </p:cNvPicPr>
              <p:nvPr/>
            </p:nvPicPr>
            <p:blipFill rotWithShape="1">
              <a:blip r:embed="rId9"/>
              <a:srcRect l="82688" t="71885" r="8813" b="11374"/>
              <a:stretch/>
            </p:blipFill>
            <p:spPr>
              <a:xfrm rot="19903469">
                <a:off x="1590363" y="2058741"/>
                <a:ext cx="495796" cy="532273"/>
              </a:xfrm>
              <a:prstGeom prst="rect">
                <a:avLst/>
              </a:prstGeom>
            </p:spPr>
          </p:pic>
          <p:pic>
            <p:nvPicPr>
              <p:cNvPr id="19" name="Picture 18">
                <a:extLst>
                  <a:ext uri="{FF2B5EF4-FFF2-40B4-BE49-F238E27FC236}">
                    <a16:creationId xmlns:a16="http://schemas.microsoft.com/office/drawing/2014/main" id="{B2A7079F-0394-704D-B3A0-2B3C48D6FBE2}"/>
                  </a:ext>
                </a:extLst>
              </p:cNvPr>
              <p:cNvPicPr>
                <a:picLocks noChangeAspect="1"/>
              </p:cNvPicPr>
              <p:nvPr/>
            </p:nvPicPr>
            <p:blipFill rotWithShape="1">
              <a:blip r:embed="rId8"/>
              <a:srcRect l="13006" t="45187" r="73056" b="-463"/>
              <a:stretch/>
            </p:blipFill>
            <p:spPr>
              <a:xfrm rot="21259582">
                <a:off x="864576" y="1636597"/>
                <a:ext cx="407877" cy="748714"/>
              </a:xfrm>
              <a:prstGeom prst="rect">
                <a:avLst/>
              </a:prstGeom>
            </p:spPr>
          </p:pic>
        </p:grpSp>
        <p:sp>
          <p:nvSpPr>
            <p:cNvPr id="36" name="Rectangle 35">
              <a:extLst>
                <a:ext uri="{FF2B5EF4-FFF2-40B4-BE49-F238E27FC236}">
                  <a16:creationId xmlns:a16="http://schemas.microsoft.com/office/drawing/2014/main" id="{E3417A56-D343-0F4C-B7A2-D485F3E3E3D5}"/>
                </a:ext>
              </a:extLst>
            </p:cNvPr>
            <p:cNvSpPr/>
            <p:nvPr/>
          </p:nvSpPr>
          <p:spPr>
            <a:xfrm>
              <a:off x="88900" y="4429497"/>
              <a:ext cx="463257" cy="568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2309DA4-828F-C148-B8D7-407CC96487C0}"/>
                </a:ext>
              </a:extLst>
            </p:cNvPr>
            <p:cNvSpPr/>
            <p:nvPr/>
          </p:nvSpPr>
          <p:spPr>
            <a:xfrm>
              <a:off x="87695" y="6841775"/>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9955F9A-9AEB-C94C-9BDC-790019670585}"/>
                </a:ext>
              </a:extLst>
            </p:cNvPr>
            <p:cNvSpPr/>
            <p:nvPr/>
          </p:nvSpPr>
          <p:spPr>
            <a:xfrm>
              <a:off x="5800268" y="6756078"/>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2885B8-B7C1-2349-BCBB-86DD0DBF8FC5}"/>
                </a:ext>
              </a:extLst>
            </p:cNvPr>
            <p:cNvSpPr/>
            <p:nvPr/>
          </p:nvSpPr>
          <p:spPr>
            <a:xfrm>
              <a:off x="5952668" y="6908478"/>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846E51-B5C7-654A-ABBA-AF4B99BA9EA1}"/>
                </a:ext>
              </a:extLst>
            </p:cNvPr>
            <p:cNvSpPr/>
            <p:nvPr/>
          </p:nvSpPr>
          <p:spPr>
            <a:xfrm rot="2075942">
              <a:off x="1190776" y="6026772"/>
              <a:ext cx="127208" cy="284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B58B30B-7C66-DB4C-AD9F-6718C986FAAB}"/>
                </a:ext>
              </a:extLst>
            </p:cNvPr>
            <p:cNvSpPr/>
            <p:nvPr/>
          </p:nvSpPr>
          <p:spPr>
            <a:xfrm rot="4839253">
              <a:off x="618006" y="6169353"/>
              <a:ext cx="438479" cy="7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0883F8-88B8-8047-B60F-870738EE48F2}"/>
                </a:ext>
              </a:extLst>
            </p:cNvPr>
            <p:cNvSpPr/>
            <p:nvPr/>
          </p:nvSpPr>
          <p:spPr>
            <a:xfrm rot="4301811">
              <a:off x="682007" y="5940883"/>
              <a:ext cx="226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2F32749-BF1A-8D4C-A074-75CAE26EC8A9}"/>
                </a:ext>
              </a:extLst>
            </p:cNvPr>
            <p:cNvSpPr/>
            <p:nvPr/>
          </p:nvSpPr>
          <p:spPr>
            <a:xfrm rot="4301811">
              <a:off x="832303" y="5651074"/>
              <a:ext cx="71079" cy="54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82CC03F-73A3-644F-99DD-0AE76D2FE499}"/>
                </a:ext>
              </a:extLst>
            </p:cNvPr>
            <p:cNvSpPr/>
            <p:nvPr/>
          </p:nvSpPr>
          <p:spPr>
            <a:xfrm rot="4301811">
              <a:off x="1990498" y="5405480"/>
              <a:ext cx="71079" cy="54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5BF6F473-5602-5A47-8A37-DE9391616F1A}"/>
              </a:ext>
            </a:extLst>
          </p:cNvPr>
          <p:cNvSpPr txBox="1"/>
          <p:nvPr/>
        </p:nvSpPr>
        <p:spPr>
          <a:xfrm>
            <a:off x="95109"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a:t>
            </a:r>
          </a:p>
        </p:txBody>
      </p:sp>
      <p:sp>
        <p:nvSpPr>
          <p:cNvPr id="49" name="TextBox 48">
            <a:extLst>
              <a:ext uri="{FF2B5EF4-FFF2-40B4-BE49-F238E27FC236}">
                <a16:creationId xmlns:a16="http://schemas.microsoft.com/office/drawing/2014/main" id="{9D80BB3F-55F4-F046-8498-160B411A99B8}"/>
              </a:ext>
            </a:extLst>
          </p:cNvPr>
          <p:cNvSpPr txBox="1"/>
          <p:nvPr/>
        </p:nvSpPr>
        <p:spPr>
          <a:xfrm>
            <a:off x="4083179"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B</a:t>
            </a:r>
          </a:p>
        </p:txBody>
      </p:sp>
      <p:sp>
        <p:nvSpPr>
          <p:cNvPr id="50" name="TextBox 49">
            <a:extLst>
              <a:ext uri="{FF2B5EF4-FFF2-40B4-BE49-F238E27FC236}">
                <a16:creationId xmlns:a16="http://schemas.microsoft.com/office/drawing/2014/main" id="{F0CCE650-3BDB-E34C-82B5-7179448B2797}"/>
              </a:ext>
            </a:extLst>
          </p:cNvPr>
          <p:cNvSpPr txBox="1"/>
          <p:nvPr/>
        </p:nvSpPr>
        <p:spPr>
          <a:xfrm>
            <a:off x="8062711"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C</a:t>
            </a:r>
          </a:p>
        </p:txBody>
      </p:sp>
      <p:sp>
        <p:nvSpPr>
          <p:cNvPr id="52" name="TextBox 51">
            <a:extLst>
              <a:ext uri="{FF2B5EF4-FFF2-40B4-BE49-F238E27FC236}">
                <a16:creationId xmlns:a16="http://schemas.microsoft.com/office/drawing/2014/main" id="{90A696BC-FDE0-404E-9EAA-46A9507ECA9F}"/>
              </a:ext>
            </a:extLst>
          </p:cNvPr>
          <p:cNvSpPr txBox="1"/>
          <p:nvPr/>
        </p:nvSpPr>
        <p:spPr>
          <a:xfrm>
            <a:off x="95109" y="4424038"/>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D</a:t>
            </a:r>
          </a:p>
        </p:txBody>
      </p:sp>
      <p:sp>
        <p:nvSpPr>
          <p:cNvPr id="53" name="TextBox 52">
            <a:extLst>
              <a:ext uri="{FF2B5EF4-FFF2-40B4-BE49-F238E27FC236}">
                <a16:creationId xmlns:a16="http://schemas.microsoft.com/office/drawing/2014/main" id="{E6F96427-A70D-B44C-8F2B-414D83F71986}"/>
              </a:ext>
            </a:extLst>
          </p:cNvPr>
          <p:cNvSpPr txBox="1"/>
          <p:nvPr/>
        </p:nvSpPr>
        <p:spPr>
          <a:xfrm>
            <a:off x="112743" y="6992788"/>
            <a:ext cx="389850"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E</a:t>
            </a:r>
          </a:p>
        </p:txBody>
      </p:sp>
      <p:sp>
        <p:nvSpPr>
          <p:cNvPr id="54" name="TextBox 53">
            <a:extLst>
              <a:ext uri="{FF2B5EF4-FFF2-40B4-BE49-F238E27FC236}">
                <a16:creationId xmlns:a16="http://schemas.microsoft.com/office/drawing/2014/main" id="{489F40C9-32E7-BC49-9048-BF11BBA389BC}"/>
              </a:ext>
            </a:extLst>
          </p:cNvPr>
          <p:cNvSpPr txBox="1"/>
          <p:nvPr/>
        </p:nvSpPr>
        <p:spPr>
          <a:xfrm>
            <a:off x="8204675" y="6986819"/>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F</a:t>
            </a:r>
          </a:p>
        </p:txBody>
      </p:sp>
      <p:sp>
        <p:nvSpPr>
          <p:cNvPr id="55" name="TextBox 54">
            <a:extLst>
              <a:ext uri="{FF2B5EF4-FFF2-40B4-BE49-F238E27FC236}">
                <a16:creationId xmlns:a16="http://schemas.microsoft.com/office/drawing/2014/main" id="{6519F9C5-63D8-7A44-B91F-5B3557F968F6}"/>
              </a:ext>
            </a:extLst>
          </p:cNvPr>
          <p:cNvSpPr txBox="1"/>
          <p:nvPr/>
        </p:nvSpPr>
        <p:spPr>
          <a:xfrm>
            <a:off x="2450812"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23 proteins </a:t>
            </a:r>
          </a:p>
        </p:txBody>
      </p:sp>
      <p:sp>
        <p:nvSpPr>
          <p:cNvPr id="56" name="TextBox 55">
            <a:extLst>
              <a:ext uri="{FF2B5EF4-FFF2-40B4-BE49-F238E27FC236}">
                <a16:creationId xmlns:a16="http://schemas.microsoft.com/office/drawing/2014/main" id="{BCCEF410-C61B-E247-852E-63CCACE43721}"/>
              </a:ext>
            </a:extLst>
          </p:cNvPr>
          <p:cNvSpPr txBox="1"/>
          <p:nvPr/>
        </p:nvSpPr>
        <p:spPr>
          <a:xfrm>
            <a:off x="3983743"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45 proteins </a:t>
            </a:r>
          </a:p>
        </p:txBody>
      </p:sp>
      <p:sp>
        <p:nvSpPr>
          <p:cNvPr id="57" name="TextBox 56">
            <a:extLst>
              <a:ext uri="{FF2B5EF4-FFF2-40B4-BE49-F238E27FC236}">
                <a16:creationId xmlns:a16="http://schemas.microsoft.com/office/drawing/2014/main" id="{446A58D7-0C3D-3F4F-BD19-FF8B78F73AAC}"/>
              </a:ext>
            </a:extLst>
          </p:cNvPr>
          <p:cNvSpPr txBox="1"/>
          <p:nvPr/>
        </p:nvSpPr>
        <p:spPr>
          <a:xfrm>
            <a:off x="5529482"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23 proteins </a:t>
            </a:r>
          </a:p>
        </p:txBody>
      </p:sp>
      <p:sp>
        <p:nvSpPr>
          <p:cNvPr id="59" name="TextBox 58">
            <a:extLst>
              <a:ext uri="{FF2B5EF4-FFF2-40B4-BE49-F238E27FC236}">
                <a16:creationId xmlns:a16="http://schemas.microsoft.com/office/drawing/2014/main" id="{99134F25-AE17-3845-817C-BBB81E6FC735}"/>
              </a:ext>
            </a:extLst>
          </p:cNvPr>
          <p:cNvSpPr txBox="1"/>
          <p:nvPr/>
        </p:nvSpPr>
        <p:spPr>
          <a:xfrm>
            <a:off x="917881"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85 proteins </a:t>
            </a:r>
          </a:p>
        </p:txBody>
      </p:sp>
      <p:sp>
        <p:nvSpPr>
          <p:cNvPr id="60" name="TextBox 59">
            <a:extLst>
              <a:ext uri="{FF2B5EF4-FFF2-40B4-BE49-F238E27FC236}">
                <a16:creationId xmlns:a16="http://schemas.microsoft.com/office/drawing/2014/main" id="{FAA66125-88CF-5545-8668-BA8218F9CED6}"/>
              </a:ext>
            </a:extLst>
          </p:cNvPr>
          <p:cNvSpPr txBox="1"/>
          <p:nvPr/>
        </p:nvSpPr>
        <p:spPr>
          <a:xfrm>
            <a:off x="7108040"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41 proteins </a:t>
            </a:r>
          </a:p>
        </p:txBody>
      </p:sp>
      <p:sp>
        <p:nvSpPr>
          <p:cNvPr id="61" name="TextBox 60">
            <a:extLst>
              <a:ext uri="{FF2B5EF4-FFF2-40B4-BE49-F238E27FC236}">
                <a16:creationId xmlns:a16="http://schemas.microsoft.com/office/drawing/2014/main" id="{AD249488-827C-A244-BE26-00E203BE650A}"/>
              </a:ext>
            </a:extLst>
          </p:cNvPr>
          <p:cNvSpPr txBox="1"/>
          <p:nvPr/>
        </p:nvSpPr>
        <p:spPr>
          <a:xfrm>
            <a:off x="8921531" y="7706455"/>
            <a:ext cx="113685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129 proteins </a:t>
            </a:r>
          </a:p>
        </p:txBody>
      </p:sp>
      <p:sp>
        <p:nvSpPr>
          <p:cNvPr id="62" name="TextBox 61">
            <a:extLst>
              <a:ext uri="{FF2B5EF4-FFF2-40B4-BE49-F238E27FC236}">
                <a16:creationId xmlns:a16="http://schemas.microsoft.com/office/drawing/2014/main" id="{13CF363F-1549-DD49-AD4B-68FFBE41AE27}"/>
              </a:ext>
            </a:extLst>
          </p:cNvPr>
          <p:cNvSpPr txBox="1"/>
          <p:nvPr/>
        </p:nvSpPr>
        <p:spPr>
          <a:xfrm>
            <a:off x="9987848" y="7706454"/>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79 proteins </a:t>
            </a:r>
          </a:p>
        </p:txBody>
      </p:sp>
    </p:spTree>
    <p:extLst>
      <p:ext uri="{BB962C8B-B14F-4D97-AF65-F5344CB8AC3E}">
        <p14:creationId xmlns:p14="http://schemas.microsoft.com/office/powerpoint/2010/main" val="1969002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2">
            <a:extLst>
              <a:ext uri="{28A0092B-C50C-407E-A947-70E740481C1C}">
                <a14:useLocalDpi xmlns:a14="http://schemas.microsoft.com/office/drawing/2010/main" val="0"/>
              </a:ext>
            </a:extLst>
          </a:blip>
          <a:srcRect r="10179"/>
          <a:stretch/>
        </p:blipFill>
        <p:spPr>
          <a:xfrm>
            <a:off x="0" y="1074183"/>
            <a:ext cx="4465955" cy="2411835"/>
          </a:xfrm>
          <a:prstGeom prst="rect">
            <a:avLst/>
          </a:prstGeom>
        </p:spPr>
      </p:pic>
      <p:pic>
        <p:nvPicPr>
          <p:cNvPr id="5" name="Picture 4">
            <a:extLst>
              <a:ext uri="{FF2B5EF4-FFF2-40B4-BE49-F238E27FC236}">
                <a16:creationId xmlns:a16="http://schemas.microsoft.com/office/drawing/2014/main" id="{572CD06D-6350-9B48-9949-E68EE502907A}"/>
              </a:ext>
            </a:extLst>
          </p:cNvPr>
          <p:cNvPicPr>
            <a:picLocks noChangeAspect="1"/>
          </p:cNvPicPr>
          <p:nvPr/>
        </p:nvPicPr>
        <p:blipFill rotWithShape="1">
          <a:blip r:embed="rId3">
            <a:extLst>
              <a:ext uri="{28A0092B-C50C-407E-A947-70E740481C1C}">
                <a14:useLocalDpi xmlns:a14="http://schemas.microsoft.com/office/drawing/2010/main" val="0"/>
              </a:ext>
            </a:extLst>
          </a:blip>
          <a:srcRect t="6243"/>
          <a:stretch/>
        </p:blipFill>
        <p:spPr bwMode="auto">
          <a:xfrm>
            <a:off x="4465955" y="369333"/>
            <a:ext cx="7726046" cy="4496577"/>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2">
            <a:extLst>
              <a:ext uri="{28A0092B-C50C-407E-A947-70E740481C1C}">
                <a14:useLocalDpi xmlns:a14="http://schemas.microsoft.com/office/drawing/2010/main" val="0"/>
              </a:ext>
            </a:extLst>
          </a:blip>
          <a:srcRect l="89387" t="33174" r="2" b="33652"/>
          <a:stretch/>
        </p:blipFill>
        <p:spPr>
          <a:xfrm>
            <a:off x="695739" y="274083"/>
            <a:ext cx="527588" cy="800100"/>
          </a:xfrm>
          <a:prstGeom prst="rect">
            <a:avLst/>
          </a:prstGeom>
        </p:spPr>
      </p:pic>
      <p:cxnSp>
        <p:nvCxnSpPr>
          <p:cNvPr id="8" name="Straight Connector 7">
            <a:extLst>
              <a:ext uri="{FF2B5EF4-FFF2-40B4-BE49-F238E27FC236}">
                <a16:creationId xmlns:a16="http://schemas.microsoft.com/office/drawing/2014/main" id="{F4ECA72B-2741-3A45-B337-CDAE4003FAF2}"/>
              </a:ext>
            </a:extLst>
          </p:cNvPr>
          <p:cNvCxnSpPr>
            <a:cxnSpLocks/>
          </p:cNvCxnSpPr>
          <p:nvPr/>
        </p:nvCxnSpPr>
        <p:spPr>
          <a:xfrm>
            <a:off x="4505325" y="369333"/>
            <a:ext cx="7639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6A9C5C-0D60-CF4A-A0B3-684060D413EF}"/>
              </a:ext>
            </a:extLst>
          </p:cNvPr>
          <p:cNvSpPr txBox="1"/>
          <p:nvPr/>
        </p:nvSpPr>
        <p:spPr>
          <a:xfrm>
            <a:off x="47625" y="1"/>
            <a:ext cx="336952" cy="461665"/>
          </a:xfrm>
          <a:prstGeom prst="rect">
            <a:avLst/>
          </a:prstGeom>
          <a:noFill/>
        </p:spPr>
        <p:txBody>
          <a:bodyPr wrap="none" rtlCol="0">
            <a:spAutoFit/>
          </a:bodyPr>
          <a:lstStyle/>
          <a:p>
            <a:r>
              <a:rPr lang="en-US" sz="2400" b="1" dirty="0"/>
              <a:t>a</a:t>
            </a:r>
          </a:p>
        </p:txBody>
      </p:sp>
      <p:sp>
        <p:nvSpPr>
          <p:cNvPr id="16" name="TextBox 15">
            <a:extLst>
              <a:ext uri="{FF2B5EF4-FFF2-40B4-BE49-F238E27FC236}">
                <a16:creationId xmlns:a16="http://schemas.microsoft.com/office/drawing/2014/main" id="{946F1098-23F1-4043-B7BD-C3206F7F6BBF}"/>
              </a:ext>
            </a:extLst>
          </p:cNvPr>
          <p:cNvSpPr txBox="1"/>
          <p:nvPr/>
        </p:nvSpPr>
        <p:spPr>
          <a:xfrm>
            <a:off x="4134711" y="0"/>
            <a:ext cx="349776" cy="461665"/>
          </a:xfrm>
          <a:prstGeom prst="rect">
            <a:avLst/>
          </a:prstGeom>
          <a:noFill/>
        </p:spPr>
        <p:txBody>
          <a:bodyPr wrap="none" rtlCol="0">
            <a:spAutoFit/>
          </a:bodyPr>
          <a:lstStyle/>
          <a:p>
            <a:r>
              <a:rPr lang="en-US" sz="2400" b="1" dirty="0"/>
              <a:t>b</a:t>
            </a:r>
          </a:p>
        </p:txBody>
      </p:sp>
    </p:spTree>
    <p:extLst>
      <p:ext uri="{BB962C8B-B14F-4D97-AF65-F5344CB8AC3E}">
        <p14:creationId xmlns:p14="http://schemas.microsoft.com/office/powerpoint/2010/main" val="2337444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{5D9FB364-A18B-E24B-9608-2665B91C0FC5}tf16401369</Template>
  <TotalTime>7557</TotalTime>
  <Words>895</Words>
  <Application>Microsoft Macintosh PowerPoint</Application>
  <PresentationFormat>Custom</PresentationFormat>
  <Paragraphs>129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Aharoni</vt:lpstr>
      <vt:lpstr>Arial</vt:lpstr>
      <vt:lpstr>Calibri</vt:lpstr>
      <vt:lpstr>Calibri Light</vt:lpstr>
      <vt:lpstr>Daytona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67</cp:revision>
  <dcterms:created xsi:type="dcterms:W3CDTF">2020-04-14T19:02:52Z</dcterms:created>
  <dcterms:modified xsi:type="dcterms:W3CDTF">2020-08-06T03:23:07Z</dcterms:modified>
</cp:coreProperties>
</file>